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1" r:id="rId6"/>
    <p:sldId id="284" r:id="rId7"/>
    <p:sldId id="272" r:id="rId8"/>
    <p:sldId id="283" r:id="rId9"/>
    <p:sldId id="285" r:id="rId10"/>
    <p:sldId id="286" r:id="rId11"/>
    <p:sldId id="279" r:id="rId12"/>
    <p:sldId id="287" r:id="rId13"/>
    <p:sldId id="289" r:id="rId14"/>
    <p:sldId id="276" r:id="rId15"/>
    <p:sldId id="278" r:id="rId16"/>
    <p:sldId id="271" r:id="rId1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4"/>
    <p:restoredTop sz="70515" autoAdjust="0"/>
  </p:normalViewPr>
  <p:slideViewPr>
    <p:cSldViewPr>
      <p:cViewPr varScale="1">
        <p:scale>
          <a:sx n="101" d="100"/>
          <a:sy n="101" d="100"/>
        </p:scale>
        <p:origin x="240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12/3/24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edtech.philhillaa.com/p/prospective-online-students-want-async-sync-mi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891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their personal circumstances, students will be able to tap into other sources of financial support.  </a:t>
            </a:r>
          </a:p>
          <a:p>
            <a:endParaRPr lang="en-US" dirty="0"/>
          </a:p>
          <a:p>
            <a:r>
              <a:rPr lang="en-US" dirty="0"/>
              <a:t>These sources are pro-rated for part-time study. A student studying half-time, 15 credits per year, could receive up to $3697 in PELL grants in that year.  </a:t>
            </a:r>
          </a:p>
          <a:p>
            <a:endParaRPr lang="en-US" dirty="0"/>
          </a:p>
          <a:p>
            <a:r>
              <a:rPr lang="en-US" dirty="0"/>
              <a:t>Similarly, a half-time student eligible for Post 9-11 tuition benefits would be eligible for up to $14,500 per year if fully eligible in terms of length of service and other conditions.  </a:t>
            </a:r>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223370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not changed since last May.  </a:t>
            </a:r>
          </a:p>
          <a:p>
            <a:endParaRPr lang="en-US"/>
          </a:p>
          <a:p>
            <a:r>
              <a:rPr lang="en-US"/>
              <a:t>Critical </a:t>
            </a:r>
            <a:r>
              <a:rPr lang="en-US" dirty="0"/>
              <a:t>with </a:t>
            </a:r>
            <a:r>
              <a:rPr lang="en-US" dirty="0" err="1"/>
              <a:t>eCornell</a:t>
            </a:r>
            <a:r>
              <a:rPr lang="en-US" dirty="0"/>
              <a:t> model of academic quality that continuing Cornell faculty members design courses and remain engaged with them—not always teaching them, but staying connected. It’s not a one-off.  The academic unit has to be in it for a multi-year commitment. </a:t>
            </a:r>
          </a:p>
          <a:p>
            <a:endParaRPr lang="en-US" dirty="0"/>
          </a:p>
          <a:p>
            <a:r>
              <a:rPr lang="en-US" dirty="0"/>
              <a:t>Deans have the final say about the engagement of their colleges</a:t>
            </a:r>
          </a:p>
          <a:p>
            <a:endParaRPr lang="en-US" dirty="0"/>
          </a:p>
          <a:p>
            <a:r>
              <a:rPr lang="en-US" dirty="0"/>
              <a:t>Re-use cases: online courses in winter and spring terms; teaching in our National Education Equity Lab partnership to support Title 1 high schools; support learning in residential courses.  </a:t>
            </a:r>
          </a:p>
          <a:p>
            <a:endParaRPr lang="en-US" dirty="0"/>
          </a:p>
          <a:p>
            <a:r>
              <a:rPr lang="en-US" dirty="0"/>
              <a:t>Faculty Director role includes some teaching/course development. Donna Haeger is our faculty director for the proposed OMS major. </a:t>
            </a:r>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168597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Feeder cc’s to identify students for initial soft launch cohorts</a:t>
            </a:r>
          </a:p>
          <a:p>
            <a:endParaRPr lang="en-US" dirty="0"/>
          </a:p>
          <a:p>
            <a:r>
              <a:rPr lang="en-US" dirty="0"/>
              <a:t>Advisory board:  how is the degree faring from the standpoint of potential employers, in the region, with respect to online learning innovation…  </a:t>
            </a:r>
          </a:p>
        </p:txBody>
      </p:sp>
      <p:sp>
        <p:nvSpPr>
          <p:cNvPr id="4" name="Slide Number Placeholder 3"/>
          <p:cNvSpPr>
            <a:spLocks noGrp="1"/>
          </p:cNvSpPr>
          <p:nvPr>
            <p:ph type="sldNum" sz="quarter" idx="5"/>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57777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p:txBody>
      </p:sp>
      <p:sp>
        <p:nvSpPr>
          <p:cNvPr id="4" name="Slide Number Placeholder 3"/>
          <p:cNvSpPr>
            <a:spLocks noGrp="1"/>
          </p:cNvSpPr>
          <p:nvPr>
            <p:ph type="sldNum" sz="quarter" idx="5"/>
          </p:nvPr>
        </p:nvSpPr>
        <p:spPr/>
        <p:txBody>
          <a:bodyPr/>
          <a:lstStyle/>
          <a:p>
            <a:fld id="{3153D443-CBAC-934A-8506-FB4DF260D863}" type="slidenum">
              <a:rPr lang="en-US" smtClean="0"/>
              <a:t>13</a:t>
            </a:fld>
            <a:endParaRPr lang="en-US"/>
          </a:p>
        </p:txBody>
      </p:sp>
    </p:spTree>
    <p:extLst>
      <p:ext uri="{BB962C8B-B14F-4D97-AF65-F5344CB8AC3E}">
        <p14:creationId xmlns:p14="http://schemas.microsoft.com/office/powerpoint/2010/main" val="89404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returning to last May’s discussion of the proposed part-time, online bachelor’s degree originally proposed in the October 2021 report to the-Provost </a:t>
            </a:r>
            <a:r>
              <a:rPr lang="en-US" dirty="0" err="1"/>
              <a:t>Kotlifkoff</a:t>
            </a:r>
            <a:r>
              <a:rPr lang="en-US" dirty="0"/>
              <a:t>.</a:t>
            </a:r>
          </a:p>
          <a:p>
            <a:endParaRPr lang="en-US" dirty="0"/>
          </a:p>
          <a:p>
            <a:r>
              <a:rPr lang="en-US" dirty="0"/>
              <a:t>Today we’re here to seek final approval from the Board.  </a:t>
            </a:r>
          </a:p>
        </p:txBody>
      </p:sp>
      <p:sp>
        <p:nvSpPr>
          <p:cNvPr id="4" name="Slide Number Placeholder 3"/>
          <p:cNvSpPr>
            <a:spLocks noGrp="1"/>
          </p:cNvSpPr>
          <p:nvPr>
            <p:ph type="sldNum" sz="quarter" idx="5"/>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296254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7162-63C2-0005-30DD-7BFFD71B7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F3D92-B098-2263-74AE-1119141CB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1EE5C-7FAE-0443-148A-3C101A2E6ABF}"/>
              </a:ext>
            </a:extLst>
          </p:cNvPr>
          <p:cNvSpPr>
            <a:spLocks noGrp="1"/>
          </p:cNvSpPr>
          <p:nvPr>
            <p:ph type="body" idx="1"/>
          </p:nvPr>
        </p:nvSpPr>
        <p:spPr/>
        <p:txBody>
          <a:bodyPr/>
          <a:lstStyle/>
          <a:p>
            <a:r>
              <a:rPr lang="en-US" dirty="0"/>
              <a:t>A reminder and update about the intended audiences for the degree.  Again, adult students at least 4 years beyond high school, so as not to overlap with residential </a:t>
            </a:r>
            <a:r>
              <a:rPr lang="en-US" dirty="0" err="1"/>
              <a:t>undergraduaets</a:t>
            </a:r>
            <a:r>
              <a:rPr lang="en-US" dirty="0"/>
              <a:t>. </a:t>
            </a:r>
          </a:p>
          <a:p>
            <a:endParaRPr lang="en-US" dirty="0"/>
          </a:p>
          <a:p>
            <a:r>
              <a:rPr lang="en-US" dirty="0"/>
              <a:t>The audiences for the degree identified in the October 2021 report are still there now.  CPEP students and alums are keenly interested. Demand grows for online programs for adult learners especially, and it’s moving away from for-profit institutions. Cornell veterans’ community and the people who work with veterans at Cornell are eager to see the degree come online.  Transfer from two-year degrees to four-year institutions continues to be a NYS and national priority to support equity and social mobility. Demand grows for online programs for adult learners, and it’s moving away from for-profit institutions. </a:t>
            </a:r>
          </a:p>
        </p:txBody>
      </p:sp>
      <p:sp>
        <p:nvSpPr>
          <p:cNvPr id="4" name="Slide Number Placeholder 3">
            <a:extLst>
              <a:ext uri="{FF2B5EF4-FFF2-40B4-BE49-F238E27FC236}">
                <a16:creationId xmlns:a16="http://schemas.microsoft.com/office/drawing/2014/main" id="{998970D0-2B6F-4CD4-BC89-73367DCC6B8A}"/>
              </a:ext>
            </a:extLst>
          </p:cNvPr>
          <p:cNvSpPr>
            <a:spLocks noGrp="1"/>
          </p:cNvSpPr>
          <p:nvPr>
            <p:ph type="sldNum" sz="quarter" idx="5"/>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218420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full history of consideration by the Faculty Senate and its committees leading up. </a:t>
            </a:r>
          </a:p>
          <a:p>
            <a:endParaRPr lang="en-US" dirty="0"/>
          </a:p>
          <a:p>
            <a:r>
              <a:rPr lang="en-US" dirty="0"/>
              <a:t>Since the Academic Affairs meeting last may, the Faculty Senate has heard one more update and conducted its vote.  </a:t>
            </a:r>
          </a:p>
        </p:txBody>
      </p:sp>
      <p:sp>
        <p:nvSpPr>
          <p:cNvPr id="4" name="Slide Number Placeholder 3"/>
          <p:cNvSpPr>
            <a:spLocks noGrp="1"/>
          </p:cNvSpPr>
          <p:nvPr>
            <p:ph type="sldNum" sz="quarter" idx="5"/>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328601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 reminder: SCE presented an initial proposal for the degree to the Senate in February 2024 and a revised proposal in May 2024 responding to constructive faculty feedback in key areas.  </a:t>
            </a:r>
          </a:p>
          <a:p>
            <a:endParaRPr lang="en-US" dirty="0"/>
          </a:p>
          <a:p>
            <a:r>
              <a:rPr lang="en-US" dirty="0"/>
              <a:t>We proposed a degree title CLEARLY DISTINCT from the BA and BS degrees granted to residential students. </a:t>
            </a:r>
          </a:p>
          <a:p>
            <a:endParaRPr lang="en-US" dirty="0"/>
          </a:p>
          <a:p>
            <a:r>
              <a:rPr lang="en-US" dirty="0"/>
              <a:t>Soft launch with two small cohorts of students from our key target audiences who’ve demonstrated life success and the capacity to persevere.  The Associate degree graduates will include More than 100 CPEP alums in the community as well as </a:t>
            </a:r>
            <a:r>
              <a:rPr lang="en-US"/>
              <a:t>currently incarcerated. </a:t>
            </a:r>
            <a:endParaRPr lang="en-US" dirty="0"/>
          </a:p>
          <a:p>
            <a:endParaRPr lang="en-US" dirty="0"/>
          </a:p>
          <a:p>
            <a:r>
              <a:rPr lang="en-US" dirty="0"/>
              <a:t>They’ll give us important feedback about the online courses.  We’ll also seek their advice about how to construct the degree’s optional, short-term online experiences.  (Like those in several existing professional Master’s programs.)</a:t>
            </a:r>
          </a:p>
        </p:txBody>
      </p:sp>
      <p:sp>
        <p:nvSpPr>
          <p:cNvPr id="4" name="Slide Number Placeholder 3"/>
          <p:cNvSpPr>
            <a:spLocks noGrp="1"/>
          </p:cNvSpPr>
          <p:nvPr>
            <p:ph type="sldNum" sz="quarter" idx="5"/>
          </p:nvPr>
        </p:nvSpPr>
        <p:spPr/>
        <p:txBody>
          <a:bodyPr/>
          <a:lstStyle/>
          <a:p>
            <a:fld id="{3153D443-CBAC-934A-8506-FB4DF260D863}" type="slidenum">
              <a:rPr lang="en-US" smtClean="0"/>
              <a:t>5</a:t>
            </a:fld>
            <a:endParaRPr lang="en-US"/>
          </a:p>
        </p:txBody>
      </p:sp>
    </p:spTree>
    <p:extLst>
      <p:ext uri="{BB962C8B-B14F-4D97-AF65-F5344CB8AC3E}">
        <p14:creationId xmlns:p14="http://schemas.microsoft.com/office/powerpoint/2010/main" val="68661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3F5D-8FC7-33A4-ACE3-A25778F14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2C455-43EF-0CFF-3F67-A7379874FF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CE94-7878-1A08-CF70-805A7F196C6C}"/>
              </a:ext>
            </a:extLst>
          </p:cNvPr>
          <p:cNvSpPr>
            <a:spLocks noGrp="1"/>
          </p:cNvSpPr>
          <p:nvPr>
            <p:ph type="body" idx="1"/>
          </p:nvPr>
        </p:nvSpPr>
        <p:spPr/>
        <p:txBody>
          <a:bodyPr/>
          <a:lstStyle/>
          <a:p>
            <a:r>
              <a:rPr lang="en-US" dirty="0"/>
              <a:t>The proposed major in Organizations, Markets, and honors the recommendation of the October 2021 report that the degree curriculum be broadly based and interdisciplinary. The degree draws on almost all of Cornell’s colleges and also on Cornell’s experience with community-based and active learning.  The degree approaches adult learners and online learning from a strength rather than a deficit model.  </a:t>
            </a:r>
          </a:p>
        </p:txBody>
      </p:sp>
      <p:sp>
        <p:nvSpPr>
          <p:cNvPr id="4" name="Slide Number Placeholder 3">
            <a:extLst>
              <a:ext uri="{FF2B5EF4-FFF2-40B4-BE49-F238E27FC236}">
                <a16:creationId xmlns:a16="http://schemas.microsoft.com/office/drawing/2014/main" id="{94732D25-67BA-E491-988A-4125EC4C245E}"/>
              </a:ext>
            </a:extLst>
          </p:cNvPr>
          <p:cNvSpPr>
            <a:spLocks noGrp="1"/>
          </p:cNvSpPr>
          <p:nvPr>
            <p:ph type="sldNum" sz="quarter" idx="5"/>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198283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F493-608B-9C48-20BB-DBAE9D119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D0A28-B6A0-6FB7-A73F-6998C7A9A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3259B-7281-23B5-58FC-A50A5160AB3D}"/>
              </a:ext>
            </a:extLst>
          </p:cNvPr>
          <p:cNvSpPr>
            <a:spLocks noGrp="1"/>
          </p:cNvSpPr>
          <p:nvPr>
            <p:ph type="body" idx="1"/>
          </p:nvPr>
        </p:nvSpPr>
        <p:spPr/>
        <p:txBody>
          <a:bodyPr/>
          <a:lstStyle/>
          <a:p>
            <a:r>
              <a:rPr lang="en-US" dirty="0"/>
              <a:t>Again, the core courses in the major come from multiple colleges; they ground students in skills and knowledge important in all kinds of organizations, public and private.  The distribution requirements align with broad SUNY areas to facilitate transfer—again, a huge consideration for student progress and equity.  </a:t>
            </a:r>
          </a:p>
        </p:txBody>
      </p:sp>
      <p:sp>
        <p:nvSpPr>
          <p:cNvPr id="4" name="Slide Number Placeholder 3">
            <a:extLst>
              <a:ext uri="{FF2B5EF4-FFF2-40B4-BE49-F238E27FC236}">
                <a16:creationId xmlns:a16="http://schemas.microsoft.com/office/drawing/2014/main" id="{1C2C48EC-3BA3-B850-A289-86D973DD4DCD}"/>
              </a:ext>
            </a:extLst>
          </p:cNvPr>
          <p:cNvSpPr>
            <a:spLocks noGrp="1"/>
          </p:cNvSpPr>
          <p:nvPr>
            <p:ph type="sldNum" sz="quarter" idx="5"/>
          </p:nvPr>
        </p:nvSpPr>
        <p:spPr/>
        <p:txBody>
          <a:bodyPr/>
          <a:lstStyle/>
          <a:p>
            <a:fld id="{3153D443-CBAC-934A-8506-FB4DF260D863}" type="slidenum">
              <a:rPr lang="en-US" smtClean="0"/>
              <a:t>7</a:t>
            </a:fld>
            <a:endParaRPr lang="en-US"/>
          </a:p>
        </p:txBody>
      </p:sp>
    </p:spTree>
    <p:extLst>
      <p:ext uri="{BB962C8B-B14F-4D97-AF65-F5344CB8AC3E}">
        <p14:creationId xmlns:p14="http://schemas.microsoft.com/office/powerpoint/2010/main" val="329032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developments among Ivy+ peers</a:t>
            </a:r>
          </a:p>
          <a:p>
            <a:endParaRPr lang="en-US" dirty="0"/>
          </a:p>
          <a:p>
            <a:endParaRPr lang="en-US" dirty="0"/>
          </a:p>
          <a:p>
            <a:r>
              <a:rPr lang="en-US" dirty="0"/>
              <a:t>Survey results reported and discussed in Phil Hill’s newsletter On EdTech, September 13, 2024; </a:t>
            </a:r>
            <a:r>
              <a:rPr lang="en-US" dirty="0">
                <a:hlinkClick r:id="rId3"/>
              </a:rPr>
              <a:t>Prospective Online Students Very Interested in a Mix of Async Format with Sync Sessions (philhillaa.com)</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8</a:t>
            </a:fld>
            <a:endParaRPr lang="en-US"/>
          </a:p>
        </p:txBody>
      </p:sp>
    </p:spTree>
    <p:extLst>
      <p:ext uri="{BB962C8B-B14F-4D97-AF65-F5344CB8AC3E}">
        <p14:creationId xmlns:p14="http://schemas.microsoft.com/office/powerpoint/2010/main" val="119586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10FBC-0868-7621-2F9F-94D5A2465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716A7-16ED-4561-45DC-AC9E189D4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54A5A-0B78-207F-4A14-5402864CA537}"/>
              </a:ext>
            </a:extLst>
          </p:cNvPr>
          <p:cNvSpPr>
            <a:spLocks noGrp="1"/>
          </p:cNvSpPr>
          <p:nvPr>
            <p:ph type="body" idx="1"/>
          </p:nvPr>
        </p:nvSpPr>
        <p:spPr/>
        <p:txBody>
          <a:bodyPr/>
          <a:lstStyle/>
          <a:p>
            <a:r>
              <a:rPr lang="en-US" dirty="0"/>
              <a:t>Tuition aims at both financial sustainability and access.  It carves out space for some NEED-BASED institutional financial aid—more so than comparator institutions, to the best of our knowledge.  </a:t>
            </a:r>
          </a:p>
          <a:p>
            <a:endParaRPr lang="en-US" dirty="0"/>
          </a:p>
          <a:p>
            <a:r>
              <a:rPr lang="en-US" dirty="0"/>
              <a:t>$925/SH with a modeled 35% discount rate for financial aid means that the </a:t>
            </a:r>
            <a:r>
              <a:rPr lang="en-US" i="1" dirty="0"/>
              <a:t>average </a:t>
            </a:r>
            <a:r>
              <a:rPr lang="en-US" i="0" dirty="0"/>
              <a:t>actual tuition per credit hour would be just over $600.  $925 would be the maximum.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a:rPr>
              <a:t>Most expensive online bachelor’s degree in US: Weber State U, at $1422 /semester hour for out-of-state students in 2024</a:t>
            </a:r>
          </a:p>
          <a:p>
            <a:endParaRPr lang="en-US" dirty="0"/>
          </a:p>
          <a:p>
            <a:r>
              <a:rPr lang="en-US" dirty="0"/>
              <a:t>Average in-person private university tuition in US in 2024:  $1,123</a:t>
            </a:r>
          </a:p>
        </p:txBody>
      </p:sp>
      <p:sp>
        <p:nvSpPr>
          <p:cNvPr id="4" name="Slide Number Placeholder 3">
            <a:extLst>
              <a:ext uri="{FF2B5EF4-FFF2-40B4-BE49-F238E27FC236}">
                <a16:creationId xmlns:a16="http://schemas.microsoft.com/office/drawing/2014/main" id="{A037BB7E-E027-7754-D9F3-851ED99A647B}"/>
              </a:ext>
            </a:extLst>
          </p:cNvPr>
          <p:cNvSpPr>
            <a:spLocks noGrp="1"/>
          </p:cNvSpPr>
          <p:nvPr>
            <p:ph type="sldNum" sz="quarter" idx="5"/>
          </p:nvPr>
        </p:nvSpPr>
        <p:spPr/>
        <p:txBody>
          <a:bodyPr/>
          <a:lstStyle/>
          <a:p>
            <a:fld id="{3153D443-CBAC-934A-8506-FB4DF260D863}" type="slidenum">
              <a:rPr lang="en-US" smtClean="0"/>
              <a:t>9</a:t>
            </a:fld>
            <a:endParaRPr lang="en-US"/>
          </a:p>
        </p:txBody>
      </p:sp>
    </p:spTree>
    <p:extLst>
      <p:ext uri="{BB962C8B-B14F-4D97-AF65-F5344CB8AC3E}">
        <p14:creationId xmlns:p14="http://schemas.microsoft.com/office/powerpoint/2010/main" val="167830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building surrounded by trees&#10;&#10;Description automatically generated">
            <a:extLst>
              <a:ext uri="{FF2B5EF4-FFF2-40B4-BE49-F238E27FC236}">
                <a16:creationId xmlns:a16="http://schemas.microsoft.com/office/drawing/2014/main" id="{12AC8C20-581D-5971-FB73-4871916BD4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74"/>
          <a:stretch/>
        </p:blipFill>
        <p:spPr>
          <a:xfrm>
            <a:off x="485" y="112948"/>
            <a:ext cx="9143516" cy="5202002"/>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74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3871581" y="-117766"/>
            <a:ext cx="1370059" cy="391837"/>
          </a:xfrm>
          <a:prstGeom prst="rect">
            <a:avLst/>
          </a:prstGeom>
        </p:spPr>
      </p:pic>
      <p:sp>
        <p:nvSpPr>
          <p:cNvPr id="3" name="Text Placeholder 2"/>
          <p:cNvSpPr>
            <a:spLocks noGrp="1"/>
          </p:cNvSpPr>
          <p:nvPr>
            <p:ph type="body" sz="quarter" idx="13"/>
          </p:nvPr>
        </p:nvSpPr>
        <p:spPr>
          <a:xfrm>
            <a:off x="285753" y="1314452"/>
            <a:ext cx="8678863" cy="299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800100"/>
            <a:ext cx="8677656" cy="514350"/>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676D217F-405D-D842-BCF8-605A468DB0E6}"/>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292899" y="2908169"/>
            <a:ext cx="8558213" cy="2087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87899" y="461820"/>
            <a:ext cx="6554707" cy="646331"/>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05" y="1143000"/>
            <a:ext cx="8534400" cy="1657350"/>
          </a:xfrm>
        </p:spPr>
        <p:txBody>
          <a:bodyPr numCol="2"/>
          <a:lstStyle/>
          <a:p>
            <a:pPr lvl="0"/>
            <a:r>
              <a:rPr lang="en-US"/>
              <a:t>Click to edit Master text styles</a:t>
            </a:r>
          </a:p>
          <a:p>
            <a:pPr lvl="1"/>
            <a:r>
              <a:rPr lang="en-US"/>
              <a:t>Second level</a:t>
            </a:r>
          </a:p>
        </p:txBody>
      </p:sp>
      <p:pic>
        <p:nvPicPr>
          <p:cNvPr id="11" name="Picture 10" descr="cu white lrg.psd">
            <a:extLst>
              <a:ext uri="{FF2B5EF4-FFF2-40B4-BE49-F238E27FC236}">
                <a16:creationId xmlns:a16="http://schemas.microsoft.com/office/drawing/2014/main" id="{78D9ACAA-FDE2-2E47-B810-92F2D7384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4800605" y="1085850"/>
            <a:ext cx="405050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10" y="1085850"/>
            <a:ext cx="4358795" cy="3657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0" y="569785"/>
            <a:ext cx="9144000" cy="403957"/>
          </a:xfrm>
        </p:spPr>
        <p:txBody>
          <a:bodyPr/>
          <a:lstStyle/>
          <a:p>
            <a:r>
              <a:rPr lang="en-US"/>
              <a:t>Click to edit Master title style</a:t>
            </a:r>
          </a:p>
        </p:txBody>
      </p:sp>
      <p:sp>
        <p:nvSpPr>
          <p:cNvPr id="13" name="Content Placeholder 12"/>
          <p:cNvSpPr>
            <a:spLocks noGrp="1"/>
          </p:cNvSpPr>
          <p:nvPr>
            <p:ph sz="quarter" idx="14"/>
          </p:nvPr>
        </p:nvSpPr>
        <p:spPr>
          <a:xfrm>
            <a:off x="838200" y="1253018"/>
            <a:ext cx="7467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7" name="Picture 6" descr="An aerial view of a park with trees&#10;&#10;Description automatically generated">
            <a:extLst>
              <a:ext uri="{FF2B5EF4-FFF2-40B4-BE49-F238E27FC236}">
                <a16:creationId xmlns:a16="http://schemas.microsoft.com/office/drawing/2014/main" id="{24E1845B-C352-E689-DF42-663084CC06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74"/>
          <a:stretch/>
        </p:blipFill>
        <p:spPr>
          <a:xfrm>
            <a:off x="0" y="102392"/>
            <a:ext cx="9144000" cy="504110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8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losing Slide">
    <p:spTree>
      <p:nvGrpSpPr>
        <p:cNvPr id="1" name=""/>
        <p:cNvGrpSpPr/>
        <p:nvPr/>
      </p:nvGrpSpPr>
      <p:grpSpPr>
        <a:xfrm>
          <a:off x="0" y="0"/>
          <a:ext cx="0" cy="0"/>
          <a:chOff x="0" y="0"/>
          <a:chExt cx="0" cy="0"/>
        </a:xfrm>
      </p:grpSpPr>
      <p:pic>
        <p:nvPicPr>
          <p:cNvPr id="7" name="Picture 6" descr="A tree with yellow leaves seen through a window&#10;&#10;Description automatically generated">
            <a:extLst>
              <a:ext uri="{FF2B5EF4-FFF2-40B4-BE49-F238E27FC236}">
                <a16:creationId xmlns:a16="http://schemas.microsoft.com/office/drawing/2014/main" id="{FB3A5A08-1C84-3A96-BC95-0D22F51B82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018" b="5111"/>
          <a:stretch/>
        </p:blipFill>
        <p:spPr>
          <a:xfrm>
            <a:off x="-1" y="102392"/>
            <a:ext cx="9124491" cy="504110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248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7" name="Picture 6" descr="A clock tower with a building in the background&#10;&#10;Description automatically generated">
            <a:extLst>
              <a:ext uri="{FF2B5EF4-FFF2-40B4-BE49-F238E27FC236}">
                <a16:creationId xmlns:a16="http://schemas.microsoft.com/office/drawing/2014/main" id="{56C67B0F-F75D-50FF-441E-6AA05B0C9E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344"/>
            <a:ext cx="9144000" cy="5130800"/>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9" name="Picture 8" descr="cu white lrg.psd">
            <a:extLst>
              <a:ext uri="{FF2B5EF4-FFF2-40B4-BE49-F238E27FC236}">
                <a16:creationId xmlns:a16="http://schemas.microsoft.com/office/drawing/2014/main" id="{1833D975-7B22-4E40-AE6D-46799851063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1" name="Text Placeholder 9">
            <a:extLst>
              <a:ext uri="{FF2B5EF4-FFF2-40B4-BE49-F238E27FC236}">
                <a16:creationId xmlns:a16="http://schemas.microsoft.com/office/drawing/2014/main" id="{B25A76E2-9570-0E41-99BE-143060C3023B}"/>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795EC99D-D93D-F247-AB06-8EAA0780C5E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6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pic>
        <p:nvPicPr>
          <p:cNvPr id="7" name="Picture 6" descr="A bridge over a river&#10;&#10;Description automatically generated">
            <a:extLst>
              <a:ext uri="{FF2B5EF4-FFF2-40B4-BE49-F238E27FC236}">
                <a16:creationId xmlns:a16="http://schemas.microsoft.com/office/drawing/2014/main" id="{C9A7AFB8-4B14-65EF-7CED-CE846BA05C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54"/>
          <a:stretch/>
        </p:blipFill>
        <p:spPr>
          <a:xfrm>
            <a:off x="1171" y="102392"/>
            <a:ext cx="9153905" cy="5041108"/>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pic>
        <p:nvPicPr>
          <p:cNvPr id="9" name="Picture 8" descr="cu white lrg.psd">
            <a:extLst>
              <a:ext uri="{FF2B5EF4-FFF2-40B4-BE49-F238E27FC236}">
                <a16:creationId xmlns:a16="http://schemas.microsoft.com/office/drawing/2014/main" id="{F398FED1-7045-FB49-9E7A-73D72B791BC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Rectangle 13">
            <a:extLst>
              <a:ext uri="{FF2B5EF4-FFF2-40B4-BE49-F238E27FC236}">
                <a16:creationId xmlns:a16="http://schemas.microsoft.com/office/drawing/2014/main" id="{E2F0080C-2D86-EE4D-9499-8C7E75FAA76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1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erial view of a park with trees and grass&#10;&#10;Description automatically generated">
            <a:extLst>
              <a:ext uri="{FF2B5EF4-FFF2-40B4-BE49-F238E27FC236}">
                <a16:creationId xmlns:a16="http://schemas.microsoft.com/office/drawing/2014/main" id="{C7A2B48C-2561-1622-E28B-6DAD7E5ACE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0"/>
          <a:stretch/>
        </p:blipFill>
        <p:spPr>
          <a:xfrm>
            <a:off x="0" y="154726"/>
            <a:ext cx="9144000" cy="5160224"/>
          </a:xfrm>
          <a:prstGeom prst="rect">
            <a:avLst/>
          </a:prstGeom>
        </p:spPr>
      </p:pic>
      <p:pic>
        <p:nvPicPr>
          <p:cNvPr id="12" name="Picture 11" descr="cu white lrg.psd">
            <a:extLst>
              <a:ext uri="{FF2B5EF4-FFF2-40B4-BE49-F238E27FC236}">
                <a16:creationId xmlns:a16="http://schemas.microsoft.com/office/drawing/2014/main" id="{C1CEC147-BD7A-7C42-9C10-F5DEFA5BAB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oup of people sitting on grass in front of a building&#10;&#10;Description automatically generated">
            <a:extLst>
              <a:ext uri="{FF2B5EF4-FFF2-40B4-BE49-F238E27FC236}">
                <a16:creationId xmlns:a16="http://schemas.microsoft.com/office/drawing/2014/main" id="{8CF354B8-A715-BA3A-3206-5BFCC9C2D6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7273"/>
          <a:stretch/>
        </p:blipFill>
        <p:spPr>
          <a:xfrm>
            <a:off x="0" y="102392"/>
            <a:ext cx="9144000" cy="5041108"/>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137025"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person walking under a tree with the sun shining through&#10;&#10;Description automatically generated">
            <a:extLst>
              <a:ext uri="{FF2B5EF4-FFF2-40B4-BE49-F238E27FC236}">
                <a16:creationId xmlns:a16="http://schemas.microsoft.com/office/drawing/2014/main" id="{9990F577-239D-A67D-3E64-F8F1F2A11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31" b="5330"/>
          <a:stretch/>
        </p:blipFill>
        <p:spPr>
          <a:xfrm>
            <a:off x="-31898" y="102392"/>
            <a:ext cx="9175898" cy="5593558"/>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3" name="Picture 12" descr="cu white lrg.psd">
            <a:extLst>
              <a:ext uri="{FF2B5EF4-FFF2-40B4-BE49-F238E27FC236}">
                <a16:creationId xmlns:a16="http://schemas.microsoft.com/office/drawing/2014/main" id="{FBBE9620-A569-E342-86F1-8A5D60290F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2186"/>
          <a:stretch/>
        </p:blipFill>
        <p:spPr>
          <a:xfrm>
            <a:off x="304272" y="572335"/>
            <a:ext cx="1143528" cy="1115666"/>
          </a:xfrm>
          <a:prstGeom prst="rect">
            <a:avLst/>
          </a:prstGeom>
        </p:spPr>
      </p:pic>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29533"/>
          </a:xfrm>
          <a:solidFill>
            <a:schemeClr val="tx1">
              <a:lumMod val="95000"/>
              <a:lumOff val="5000"/>
              <a:alpha val="48000"/>
            </a:schemeClr>
          </a:solidFill>
        </p:spPr>
        <p:txBody>
          <a:bodyPr lIns="182880" tIns="182880" rIns="182880" anchor="t">
            <a:norm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753311"/>
          </a:xfrm>
          <a:solidFill>
            <a:schemeClr val="tx1">
              <a:lumMod val="95000"/>
              <a:lumOff val="5000"/>
              <a:alpha val="48000"/>
            </a:schemeClr>
          </a:solidFill>
        </p:spPr>
        <p:txBody>
          <a:bodyPr lIns="182880" tIns="182880" rIns="18288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080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4" name="Text Placeholder 13"/>
          <p:cNvSpPr>
            <a:spLocks noGrp="1"/>
          </p:cNvSpPr>
          <p:nvPr>
            <p:ph type="body" sz="quarter" idx="13" hasCustomPrompt="1"/>
          </p:nvPr>
        </p:nvSpPr>
        <p:spPr>
          <a:xfrm>
            <a:off x="0" y="1828801"/>
            <a:ext cx="9144000" cy="1804988"/>
          </a:xfrm>
        </p:spPr>
        <p:txBody>
          <a:bodyPr/>
          <a:lstStyle>
            <a:lvl1pPr marL="0" indent="0" algn="ctr">
              <a:buNone/>
              <a:defRPr sz="3200">
                <a:solidFill>
                  <a:schemeClr val="accent2"/>
                </a:solidFill>
              </a:defRPr>
            </a:lvl1pPr>
          </a:lstStyle>
          <a:p>
            <a:pPr lvl="0"/>
            <a:r>
              <a:rPr lang="en-US" dirty="0"/>
              <a:t>Click to add text</a:t>
            </a:r>
          </a:p>
        </p:txBody>
      </p:sp>
      <p:sp>
        <p:nvSpPr>
          <p:cNvPr id="16" name="Title 15"/>
          <p:cNvSpPr>
            <a:spLocks noGrp="1"/>
          </p:cNvSpPr>
          <p:nvPr>
            <p:ph type="title" hasCustomPrompt="1"/>
          </p:nvPr>
        </p:nvSpPr>
        <p:spPr>
          <a:xfrm>
            <a:off x="0" y="1371600"/>
            <a:ext cx="9144000" cy="457200"/>
          </a:xfrm>
        </p:spPr>
        <p:txBody>
          <a:bodyPr>
            <a:normAutofit/>
          </a:bodyPr>
          <a:lstStyle>
            <a:lvl1pPr>
              <a:defRPr sz="2800" b="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pic>
        <p:nvPicPr>
          <p:cNvPr id="10" name="Picture 9" descr="cu screen b31b1b.psd">
            <a:extLst>
              <a:ext uri="{FF2B5EF4-FFF2-40B4-BE49-F238E27FC236}">
                <a16:creationId xmlns:a16="http://schemas.microsoft.com/office/drawing/2014/main" id="{2F0129F0-F30E-CA46-95D8-485C2699B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1" name="Rectangle 10">
            <a:extLst>
              <a:ext uri="{FF2B5EF4-FFF2-40B4-BE49-F238E27FC236}">
                <a16:creationId xmlns:a16="http://schemas.microsoft.com/office/drawing/2014/main" id="{2A90F953-0249-5D43-BD33-B0BA15959AE8}"/>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descr="People sitting on grass in a park&#10;&#10;Description automatically generated">
            <a:extLst>
              <a:ext uri="{FF2B5EF4-FFF2-40B4-BE49-F238E27FC236}">
                <a16:creationId xmlns:a16="http://schemas.microsoft.com/office/drawing/2014/main" id="{58DA48D8-96A5-1D80-7382-6101C262E0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428" b="8820"/>
          <a:stretch/>
        </p:blipFill>
        <p:spPr>
          <a:xfrm>
            <a:off x="-2" y="2571749"/>
            <a:ext cx="9143999" cy="2552700"/>
          </a:xfrm>
          <a:prstGeom prst="rect">
            <a:avLst/>
          </a:prstGeom>
        </p:spPr>
      </p:pic>
      <p:pic>
        <p:nvPicPr>
          <p:cNvPr id="12" name="Picture 11" descr="cu screen b31b1b.psd">
            <a:extLst>
              <a:ext uri="{FF2B5EF4-FFF2-40B4-BE49-F238E27FC236}">
                <a16:creationId xmlns:a16="http://schemas.microsoft.com/office/drawing/2014/main" id="{66A8AAA4-1989-724F-95DE-DE37D4FCC4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4" name="Text Placeholder 13">
            <a:extLst>
              <a:ext uri="{FF2B5EF4-FFF2-40B4-BE49-F238E27FC236}">
                <a16:creationId xmlns:a16="http://schemas.microsoft.com/office/drawing/2014/main" id="{90A83950-FFBA-554A-B588-D6A580D0D2E2}"/>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sp>
        <p:nvSpPr>
          <p:cNvPr id="15" name="Rectangle 14">
            <a:extLst>
              <a:ext uri="{FF2B5EF4-FFF2-40B4-BE49-F238E27FC236}">
                <a16:creationId xmlns:a16="http://schemas.microsoft.com/office/drawing/2014/main" id="{240048BE-D63D-3C4B-B69F-DEEA9A7291A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7" name="Picture 6" descr="Two people walking on a sidewalk&#10;&#10;Description automatically generated">
            <a:extLst>
              <a:ext uri="{FF2B5EF4-FFF2-40B4-BE49-F238E27FC236}">
                <a16:creationId xmlns:a16="http://schemas.microsoft.com/office/drawing/2014/main" id="{853E2CD0-60A3-6B60-D536-181ED35ABE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920" b="13790"/>
          <a:stretch/>
        </p:blipFill>
        <p:spPr>
          <a:xfrm>
            <a:off x="10799" y="2571750"/>
            <a:ext cx="9143999" cy="2571750"/>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0" name="Text Placeholder 13"/>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pic>
        <p:nvPicPr>
          <p:cNvPr id="12" name="Picture 11" descr="cu screen b31b1b.psd">
            <a:extLst>
              <a:ext uri="{FF2B5EF4-FFF2-40B4-BE49-F238E27FC236}">
                <a16:creationId xmlns:a16="http://schemas.microsoft.com/office/drawing/2014/main" id="{3992565B-390F-0E49-BEBB-FCFB7B0F99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8BEBA6B5-B8A6-AA4A-8C89-E307EC9BBF7B}"/>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 group of people walking in a park&#10;&#10;Description automatically generated">
            <a:extLst>
              <a:ext uri="{FF2B5EF4-FFF2-40B4-BE49-F238E27FC236}">
                <a16:creationId xmlns:a16="http://schemas.microsoft.com/office/drawing/2014/main" id="{F149D0C8-35EF-404B-1BAE-599A244E19C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89" t="18735" r="-289" b="31017"/>
          <a:stretch/>
        </p:blipFill>
        <p:spPr>
          <a:xfrm>
            <a:off x="18923" y="2514600"/>
            <a:ext cx="9151569" cy="2571750"/>
          </a:xfrm>
          <a:prstGeom prst="rect">
            <a:avLst/>
          </a:prstGeom>
        </p:spPr>
      </p:pic>
    </p:spTree>
    <p:extLst>
      <p:ext uri="{BB962C8B-B14F-4D97-AF65-F5344CB8AC3E}">
        <p14:creationId xmlns:p14="http://schemas.microsoft.com/office/powerpoint/2010/main" val="1649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descr="A bridge over a river with a waterfall&#10;&#10;Description automatically generated">
            <a:extLst>
              <a:ext uri="{FF2B5EF4-FFF2-40B4-BE49-F238E27FC236}">
                <a16:creationId xmlns:a16="http://schemas.microsoft.com/office/drawing/2014/main" id="{1C9F6C5B-9B09-2C3E-AF70-5CEFB8BA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079" b="43844"/>
          <a:stretch/>
        </p:blipFill>
        <p:spPr>
          <a:xfrm>
            <a:off x="0" y="2571748"/>
            <a:ext cx="9168950" cy="2571751"/>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2">
    <p:spTree>
      <p:nvGrpSpPr>
        <p:cNvPr id="1" name=""/>
        <p:cNvGrpSpPr/>
        <p:nvPr/>
      </p:nvGrpSpPr>
      <p:grpSpPr>
        <a:xfrm>
          <a:off x="0" y="0"/>
          <a:ext cx="0" cy="0"/>
          <a:chOff x="0" y="0"/>
          <a:chExt cx="0" cy="0"/>
        </a:xfrm>
      </p:grpSpPr>
      <p:pic>
        <p:nvPicPr>
          <p:cNvPr id="6" name="Picture 5" descr="A tree branch with leaves on it&#10;&#10;Description automatically generated">
            <a:extLst>
              <a:ext uri="{FF2B5EF4-FFF2-40B4-BE49-F238E27FC236}">
                <a16:creationId xmlns:a16="http://schemas.microsoft.com/office/drawing/2014/main" id="{DDE6D0E6-680B-5CBC-E3D0-1CDB85119C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285" b="21715"/>
          <a:stretch/>
        </p:blipFill>
        <p:spPr>
          <a:xfrm>
            <a:off x="0" y="2571749"/>
            <a:ext cx="9144000" cy="2743202"/>
          </a:xfrm>
          <a:prstGeom prst="rect">
            <a:avLst/>
          </a:prstGeom>
        </p:spPr>
      </p:pic>
      <p:sp>
        <p:nvSpPr>
          <p:cNvPr id="3" name="Date Placeholder 2"/>
          <p:cNvSpPr>
            <a:spLocks noGrp="1"/>
          </p:cNvSpPr>
          <p:nvPr>
            <p:ph type="dt" sz="half" idx="10"/>
          </p:nvPr>
        </p:nvSpPr>
        <p:spPr/>
        <p:txBody>
          <a:bodyPr/>
          <a:lstStyle/>
          <a:p>
            <a:fld id="{840601E4-3F87-485E-BCF1-0932C51EED9D}" type="datetimeFigureOut">
              <a:rPr lang="en-US" smtClean="0"/>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11" name="Title 15"/>
          <p:cNvSpPr>
            <a:spLocks noGrp="1"/>
          </p:cNvSpPr>
          <p:nvPr>
            <p:ph type="title" hasCustomPrompt="1"/>
          </p:nvPr>
        </p:nvSpPr>
        <p:spPr>
          <a:xfrm>
            <a:off x="0" y="572318"/>
            <a:ext cx="9144000" cy="342082"/>
          </a:xfrm>
        </p:spPr>
        <p:txBody>
          <a:bodyPr>
            <a:noAutofit/>
          </a:bodyPr>
          <a:lstStyle>
            <a:lvl1pPr>
              <a:defRPr sz="2400" b="0" baseline="0">
                <a:solidFill>
                  <a:schemeClr val="accent3"/>
                </a:solidFill>
                <a:latin typeface="+mj-lt"/>
              </a:defRPr>
            </a:lvl1pPr>
          </a:lstStyle>
          <a:p>
            <a:r>
              <a:rPr lang="en-US" sz="2800" dirty="0">
                <a:solidFill>
                  <a:srgbClr val="A7998B"/>
                </a:solidFill>
                <a:latin typeface="+mj-lt"/>
              </a:rPr>
              <a:t>Click to add title</a:t>
            </a:r>
            <a:endParaRPr lang="en-US" sz="2800" dirty="0">
              <a:solidFill>
                <a:srgbClr val="A7998B"/>
              </a:solidFill>
              <a:latin typeface="+mj-lt"/>
              <a:cs typeface="Helvetica"/>
            </a:endParaRPr>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3000">
                <a:solidFill>
                  <a:schemeClr val="accent2"/>
                </a:solidFill>
              </a:defRPr>
            </a:lvl1pPr>
          </a:lstStyle>
          <a:p>
            <a:pPr lvl="0"/>
            <a:r>
              <a:rPr lang="en-US" dirty="0"/>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4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12/3/24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71" r:id="rId3"/>
    <p:sldLayoutId id="2147483673" r:id="rId4"/>
    <p:sldLayoutId id="2147483651" r:id="rId5"/>
    <p:sldLayoutId id="2147483660" r:id="rId6"/>
    <p:sldLayoutId id="2147483670" r:id="rId7"/>
    <p:sldLayoutId id="2147483664" r:id="rId8"/>
    <p:sldLayoutId id="2147483674" r:id="rId9"/>
    <p:sldLayoutId id="2147483650" r:id="rId10"/>
    <p:sldLayoutId id="2147483661" r:id="rId11"/>
    <p:sldLayoutId id="2147483665" r:id="rId12"/>
    <p:sldLayoutId id="2147483657" r:id="rId13"/>
    <p:sldLayoutId id="2147483666" r:id="rId14"/>
    <p:sldLayoutId id="2147483675" r:id="rId15"/>
    <p:sldLayoutId id="2147483667"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377" rtl="0" eaLnBrk="1" latinLnBrk="0" hangingPunct="1">
        <a:spcBef>
          <a:spcPct val="0"/>
        </a:spcBef>
        <a:buNone/>
        <a:defRPr sz="2800" kern="1200">
          <a:solidFill>
            <a:schemeClr val="accent3"/>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accent2"/>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accent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93BA-49AE-C3B9-B4BC-EA3E247DA1E8}"/>
              </a:ext>
            </a:extLst>
          </p:cNvPr>
          <p:cNvSpPr>
            <a:spLocks noGrp="1"/>
          </p:cNvSpPr>
          <p:nvPr>
            <p:ph type="title"/>
          </p:nvPr>
        </p:nvSpPr>
        <p:spPr>
          <a:xfrm>
            <a:off x="304272" y="2343150"/>
            <a:ext cx="5253845" cy="1048227"/>
          </a:xfrm>
        </p:spPr>
        <p:txBody>
          <a:bodyPr>
            <a:normAutofit fontScale="90000"/>
          </a:bodyPr>
          <a:lstStyle/>
          <a:p>
            <a:r>
              <a:rPr lang="en-US" sz="2700" dirty="0"/>
              <a:t>Proposed part-time, online bachelor’s degree in SCE </a:t>
            </a:r>
            <a:br>
              <a:rPr lang="en-US" sz="2700" dirty="0"/>
            </a:br>
            <a:endParaRPr lang="en-US" sz="2700" dirty="0"/>
          </a:p>
        </p:txBody>
      </p:sp>
      <p:sp>
        <p:nvSpPr>
          <p:cNvPr id="3" name="Text Placeholder 2">
            <a:extLst>
              <a:ext uri="{FF2B5EF4-FFF2-40B4-BE49-F238E27FC236}">
                <a16:creationId xmlns:a16="http://schemas.microsoft.com/office/drawing/2014/main" id="{960909C4-1711-1031-A7E7-92E282078272}"/>
              </a:ext>
            </a:extLst>
          </p:cNvPr>
          <p:cNvSpPr>
            <a:spLocks noGrp="1"/>
          </p:cNvSpPr>
          <p:nvPr>
            <p:ph type="body" sz="quarter" idx="13"/>
          </p:nvPr>
        </p:nvSpPr>
        <p:spPr>
          <a:xfrm>
            <a:off x="304272" y="3638550"/>
            <a:ext cx="4137025" cy="753311"/>
          </a:xfrm>
        </p:spPr>
        <p:txBody>
          <a:bodyPr/>
          <a:lstStyle/>
          <a:p>
            <a:r>
              <a:rPr lang="en-US" dirty="0">
                <a:latin typeface="Aptos" panose="020B0004020202020204" pitchFamily="34" charset="0"/>
              </a:rPr>
              <a:t>Mary Loeffelholz, Dean</a:t>
            </a:r>
          </a:p>
          <a:p>
            <a:r>
              <a:rPr lang="en-US" sz="1400" dirty="0">
                <a:latin typeface="Aptos" panose="020B0004020202020204" pitchFamily="34" charset="0"/>
              </a:rPr>
              <a:t>October 9, 2024</a:t>
            </a:r>
          </a:p>
        </p:txBody>
      </p:sp>
    </p:spTree>
    <p:extLst>
      <p:ext uri="{BB962C8B-B14F-4D97-AF65-F5344CB8AC3E}">
        <p14:creationId xmlns:p14="http://schemas.microsoft.com/office/powerpoint/2010/main" val="11135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BB9BB3-3718-58C3-70A3-8BFE5DB793DD}"/>
              </a:ext>
            </a:extLst>
          </p:cNvPr>
          <p:cNvSpPr>
            <a:spLocks noGrp="1"/>
          </p:cNvSpPr>
          <p:nvPr>
            <p:ph sz="quarter" idx="13"/>
          </p:nvPr>
        </p:nvSpPr>
        <p:spPr/>
        <p:txBody>
          <a:bodyPr>
            <a:normAutofit/>
          </a:bodyPr>
          <a:lstStyle/>
          <a:p>
            <a:pPr marL="0" indent="0">
              <a:buNone/>
            </a:pPr>
            <a:endParaRPr lang="en-US" sz="2000" dirty="0"/>
          </a:p>
        </p:txBody>
      </p:sp>
      <p:sp>
        <p:nvSpPr>
          <p:cNvPr id="3" name="Title 2">
            <a:extLst>
              <a:ext uri="{FF2B5EF4-FFF2-40B4-BE49-F238E27FC236}">
                <a16:creationId xmlns:a16="http://schemas.microsoft.com/office/drawing/2014/main" id="{5E1DBCEE-BA35-4206-81F2-F41CE9A2FFC7}"/>
              </a:ext>
            </a:extLst>
          </p:cNvPr>
          <p:cNvSpPr>
            <a:spLocks noGrp="1"/>
          </p:cNvSpPr>
          <p:nvPr>
            <p:ph type="title"/>
          </p:nvPr>
        </p:nvSpPr>
        <p:spPr>
          <a:xfrm>
            <a:off x="287899" y="461818"/>
            <a:ext cx="8561702" cy="452582"/>
          </a:xfrm>
        </p:spPr>
        <p:txBody>
          <a:bodyPr>
            <a:normAutofit fontScale="90000"/>
          </a:bodyPr>
          <a:lstStyle/>
          <a:p>
            <a:r>
              <a:rPr lang="en-US" dirty="0"/>
              <a:t>External sources of financial support for students in BPS</a:t>
            </a:r>
          </a:p>
        </p:txBody>
      </p:sp>
      <p:sp>
        <p:nvSpPr>
          <p:cNvPr id="4" name="Text Placeholder 3">
            <a:extLst>
              <a:ext uri="{FF2B5EF4-FFF2-40B4-BE49-F238E27FC236}">
                <a16:creationId xmlns:a16="http://schemas.microsoft.com/office/drawing/2014/main" id="{35B92BCC-56D9-2F75-50D1-A7EAB2D20B74}"/>
              </a:ext>
            </a:extLst>
          </p:cNvPr>
          <p:cNvSpPr>
            <a:spLocks noGrp="1"/>
          </p:cNvSpPr>
          <p:nvPr>
            <p:ph type="body" sz="quarter" idx="14"/>
          </p:nvPr>
        </p:nvSpPr>
        <p:spPr>
          <a:xfrm>
            <a:off x="289410" y="1085850"/>
            <a:ext cx="8560191" cy="3657600"/>
          </a:xfrm>
        </p:spPr>
        <p:txBody>
          <a:bodyPr>
            <a:normAutofit/>
          </a:bodyPr>
          <a:lstStyle/>
          <a:p>
            <a:r>
              <a:rPr lang="en-US" sz="2000" dirty="0"/>
              <a:t>Pell grant: maximum of $7,395 in 2024-2025, pro-rated for part-time study</a:t>
            </a:r>
          </a:p>
          <a:p>
            <a:pPr marL="0" indent="0">
              <a:buNone/>
            </a:pPr>
            <a:endParaRPr lang="en-US" sz="2000" dirty="0"/>
          </a:p>
          <a:p>
            <a:r>
              <a:rPr lang="en-US" sz="2000" dirty="0"/>
              <a:t>New York State Aid for Part-time Study (APTS) program</a:t>
            </a:r>
          </a:p>
          <a:p>
            <a:pPr lvl="1"/>
            <a:r>
              <a:rPr lang="en-US" sz="1800" dirty="0"/>
              <a:t>Up to $2,000 per year for students taking 3-11 credits per semester</a:t>
            </a:r>
          </a:p>
          <a:p>
            <a:pPr lvl="1"/>
            <a:r>
              <a:rPr lang="en-US" sz="1800" dirty="0"/>
              <a:t>Must be a NYS resident for 12 months or qualified under NYS-DREAM Act</a:t>
            </a:r>
          </a:p>
          <a:p>
            <a:endParaRPr lang="en-US" sz="2000" dirty="0"/>
          </a:p>
          <a:p>
            <a:r>
              <a:rPr lang="en-US" sz="2000" dirty="0"/>
              <a:t>Veterans and active-duty service members</a:t>
            </a:r>
          </a:p>
          <a:p>
            <a:pPr lvl="1"/>
            <a:r>
              <a:rPr lang="en-US" sz="1800" dirty="0"/>
              <a:t>Post-9/11 GI Bill tuition benefits award up to $28,937 for full-time study, pro-rated for part-time students</a:t>
            </a:r>
          </a:p>
        </p:txBody>
      </p:sp>
    </p:spTree>
    <p:extLst>
      <p:ext uri="{BB962C8B-B14F-4D97-AF65-F5344CB8AC3E}">
        <p14:creationId xmlns:p14="http://schemas.microsoft.com/office/powerpoint/2010/main" val="308766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26083-4870-592C-1EBC-FB80C10600F1}"/>
              </a:ext>
            </a:extLst>
          </p:cNvPr>
          <p:cNvSpPr>
            <a:spLocks noGrp="1"/>
          </p:cNvSpPr>
          <p:nvPr>
            <p:ph type="body" sz="quarter" idx="13"/>
          </p:nvPr>
        </p:nvSpPr>
        <p:spPr>
          <a:xfrm>
            <a:off x="302419" y="1276350"/>
            <a:ext cx="8678863" cy="3467098"/>
          </a:xfrm>
        </p:spPr>
        <p:txBody>
          <a:bodyPr vert="horz" lIns="91440" tIns="45720" rIns="91440" bIns="45720" rtlCol="0" anchor="t">
            <a:normAutofit fontScale="55000" lnSpcReduction="20000"/>
          </a:bodyPr>
          <a:lstStyle/>
          <a:p>
            <a:pPr marL="342265" indent="-342265">
              <a:lnSpc>
                <a:spcPct val="120000"/>
              </a:lnSpc>
              <a:spcBef>
                <a:spcPts val="600"/>
              </a:spcBef>
              <a:spcAft>
                <a:spcPts val="600"/>
              </a:spcAft>
            </a:pPr>
            <a:r>
              <a:rPr lang="en-US" sz="3200" dirty="0">
                <a:cs typeface="Times"/>
              </a:rPr>
              <a:t>SCE transfers funds to academic units for course development and teaching</a:t>
            </a:r>
          </a:p>
          <a:p>
            <a:pPr marL="742315" lvl="1" indent="-285115">
              <a:lnSpc>
                <a:spcPct val="120000"/>
              </a:lnSpc>
              <a:spcBef>
                <a:spcPts val="600"/>
              </a:spcBef>
              <a:spcAft>
                <a:spcPts val="600"/>
              </a:spcAft>
            </a:pPr>
            <a:r>
              <a:rPr lang="en-US" sz="3200" dirty="0">
                <a:cs typeface="Times"/>
              </a:rPr>
              <a:t>$5K /credit for initial course development, $2K /credit for updating a course</a:t>
            </a:r>
          </a:p>
          <a:p>
            <a:pPr marL="742315" lvl="1" indent="-285115">
              <a:lnSpc>
                <a:spcPct val="120000"/>
              </a:lnSpc>
              <a:spcBef>
                <a:spcPts val="600"/>
              </a:spcBef>
              <a:spcAft>
                <a:spcPts val="600"/>
              </a:spcAft>
            </a:pPr>
            <a:r>
              <a:rPr lang="en-US" sz="3200" dirty="0">
                <a:cs typeface="Times"/>
              </a:rPr>
              <a:t>$10K /credit for teaching a course every time it is offered</a:t>
            </a:r>
          </a:p>
          <a:p>
            <a:pPr marL="742315" lvl="1" indent="-285115">
              <a:lnSpc>
                <a:spcPct val="120000"/>
              </a:lnSpc>
              <a:spcBef>
                <a:spcPts val="600"/>
              </a:spcBef>
              <a:spcAft>
                <a:spcPts val="600"/>
              </a:spcAft>
            </a:pPr>
            <a:r>
              <a:rPr lang="en-US" sz="3200" dirty="0">
                <a:cs typeface="Times"/>
              </a:rPr>
              <a:t>Online learning assets available to departments for re-use in other contexts</a:t>
            </a:r>
          </a:p>
          <a:p>
            <a:pPr marL="342265" indent="-342265">
              <a:lnSpc>
                <a:spcPct val="120000"/>
              </a:lnSpc>
              <a:spcBef>
                <a:spcPts val="600"/>
              </a:spcBef>
              <a:spcAft>
                <a:spcPts val="600"/>
              </a:spcAft>
            </a:pPr>
            <a:r>
              <a:rPr lang="en-US" sz="3200" dirty="0">
                <a:cs typeface="Times"/>
              </a:rPr>
              <a:t>Deans decide who represents the college in programmatic discussions with SCE</a:t>
            </a:r>
          </a:p>
          <a:p>
            <a:pPr marL="342265" indent="-342265">
              <a:lnSpc>
                <a:spcPct val="120000"/>
              </a:lnSpc>
              <a:spcBef>
                <a:spcPts val="600"/>
              </a:spcBef>
              <a:spcAft>
                <a:spcPts val="600"/>
              </a:spcAft>
            </a:pPr>
            <a:r>
              <a:rPr lang="en-US" sz="3200" dirty="0">
                <a:cs typeface="Times"/>
              </a:rPr>
              <a:t>Unit and faculty member decide whether effort is onload or for extra compensation</a:t>
            </a:r>
          </a:p>
          <a:p>
            <a:pPr marL="342265" indent="-342265">
              <a:lnSpc>
                <a:spcPct val="120000"/>
              </a:lnSpc>
              <a:spcBef>
                <a:spcPts val="600"/>
              </a:spcBef>
              <a:spcAft>
                <a:spcPts val="600"/>
              </a:spcAft>
            </a:pPr>
            <a:r>
              <a:rPr lang="en-US" sz="3200" dirty="0">
                <a:cs typeface="Times"/>
              </a:rPr>
              <a:t>$100k/year transferred to unit by SCE to support a faculty director for the major</a:t>
            </a:r>
            <a:endParaRPr lang="en-US" dirty="0">
              <a:cs typeface="Times"/>
            </a:endParaRPr>
          </a:p>
          <a:p>
            <a:pPr marL="0" indent="0">
              <a:buNone/>
            </a:pPr>
            <a:endParaRPr lang="en-US" dirty="0">
              <a:cs typeface="Times"/>
            </a:endParaRPr>
          </a:p>
          <a:p>
            <a:pPr marL="342265" indent="-342265"/>
            <a:endParaRPr lang="en-US" dirty="0">
              <a:cs typeface="Times"/>
            </a:endParaRPr>
          </a:p>
        </p:txBody>
      </p:sp>
      <p:sp>
        <p:nvSpPr>
          <p:cNvPr id="4" name="Title 2">
            <a:extLst>
              <a:ext uri="{FF2B5EF4-FFF2-40B4-BE49-F238E27FC236}">
                <a16:creationId xmlns:a16="http://schemas.microsoft.com/office/drawing/2014/main" id="{5C26B137-1EF3-051F-6DC8-A6D897A90D08}"/>
              </a:ext>
            </a:extLst>
          </p:cNvPr>
          <p:cNvSpPr txBox="1">
            <a:spLocks/>
          </p:cNvSpPr>
          <p:nvPr/>
        </p:nvSpPr>
        <p:spPr>
          <a:xfrm>
            <a:off x="285750" y="400052"/>
            <a:ext cx="8677656" cy="571498"/>
          </a:xfrm>
          <a:prstGeom prst="rect">
            <a:avLst/>
          </a:prstGeom>
        </p:spPr>
        <p:txBody>
          <a:bodyPr vert="horz" lIns="91440" tIns="45720" rIns="91440" bIns="45720" rtlCol="0" anchor="ctr">
            <a:normAutofit fontScale="97500"/>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Faculty Engagement</a:t>
            </a:r>
          </a:p>
        </p:txBody>
      </p:sp>
    </p:spTree>
    <p:extLst>
      <p:ext uri="{BB962C8B-B14F-4D97-AF65-F5344CB8AC3E}">
        <p14:creationId xmlns:p14="http://schemas.microsoft.com/office/powerpoint/2010/main" val="35060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BB8B1-74D0-E8F4-ADB8-D52473DC7202}"/>
              </a:ext>
            </a:extLst>
          </p:cNvPr>
          <p:cNvSpPr>
            <a:spLocks noGrp="1"/>
          </p:cNvSpPr>
          <p:nvPr>
            <p:ph type="body" sz="quarter" idx="13"/>
          </p:nvPr>
        </p:nvSpPr>
        <p:spPr/>
        <p:txBody>
          <a:bodyPr vert="horz" lIns="91440" tIns="45720" rIns="91440" bIns="45720" rtlCol="0" anchor="t">
            <a:normAutofit lnSpcReduction="10000"/>
          </a:bodyPr>
          <a:lstStyle/>
          <a:p>
            <a:pPr marL="342265" indent="-342265">
              <a:lnSpc>
                <a:spcPct val="110000"/>
              </a:lnSpc>
              <a:spcBef>
                <a:spcPts val="600"/>
              </a:spcBef>
              <a:spcAft>
                <a:spcPts val="600"/>
              </a:spcAft>
            </a:pPr>
            <a:r>
              <a:rPr lang="en-US" sz="2000" dirty="0">
                <a:cs typeface="Times"/>
              </a:rPr>
              <a:t>Submissions for SUNY and NYSED approval</a:t>
            </a:r>
          </a:p>
          <a:p>
            <a:pPr marL="342265" indent="-342265">
              <a:lnSpc>
                <a:spcPct val="110000"/>
              </a:lnSpc>
              <a:spcBef>
                <a:spcPts val="600"/>
              </a:spcBef>
              <a:spcAft>
                <a:spcPts val="600"/>
              </a:spcAft>
            </a:pPr>
            <a:r>
              <a:rPr lang="en-US" sz="2000" dirty="0">
                <a:solidFill>
                  <a:schemeClr val="tx1"/>
                </a:solidFill>
                <a:cs typeface="Times"/>
              </a:rPr>
              <a:t>Complete development of internal administrative processes (e.g. application, Registrar, financial aid) needed to stand up a part-time degree</a:t>
            </a:r>
          </a:p>
          <a:p>
            <a:pPr marL="742306" lvl="1" indent="-342265">
              <a:lnSpc>
                <a:spcPct val="110000"/>
              </a:lnSpc>
              <a:spcBef>
                <a:spcPts val="600"/>
              </a:spcBef>
              <a:spcAft>
                <a:spcPts val="600"/>
              </a:spcAft>
            </a:pPr>
            <a:r>
              <a:rPr lang="en-US" sz="1600" dirty="0">
                <a:solidFill>
                  <a:schemeClr val="tx1"/>
                </a:solidFill>
                <a:cs typeface="Times"/>
              </a:rPr>
              <a:t>Project team authored by VP Lisa Nishii working since August 2023</a:t>
            </a:r>
          </a:p>
          <a:p>
            <a:pPr marL="342265" indent="-342265">
              <a:lnSpc>
                <a:spcPct val="110000"/>
              </a:lnSpc>
              <a:spcBef>
                <a:spcPts val="600"/>
              </a:spcBef>
              <a:spcAft>
                <a:spcPts val="600"/>
              </a:spcAft>
            </a:pPr>
            <a:r>
              <a:rPr lang="en-US" sz="2000" dirty="0">
                <a:solidFill>
                  <a:schemeClr val="tx1"/>
                </a:solidFill>
                <a:cs typeface="Times"/>
              </a:rPr>
              <a:t>Continue building relationships with regional community colleges</a:t>
            </a:r>
          </a:p>
          <a:p>
            <a:pPr marL="342265" indent="-342265">
              <a:lnSpc>
                <a:spcPct val="110000"/>
              </a:lnSpc>
              <a:spcBef>
                <a:spcPts val="600"/>
              </a:spcBef>
              <a:spcAft>
                <a:spcPts val="600"/>
              </a:spcAft>
            </a:pPr>
            <a:r>
              <a:rPr lang="en-US" sz="2000" dirty="0">
                <a:cs typeface="Times"/>
              </a:rPr>
              <a:t>As program grows, consider constituting an external advisory board to complement Cornell’s internal faculty governance for the degree </a:t>
            </a:r>
          </a:p>
          <a:p>
            <a:pPr marL="342265" indent="-342265">
              <a:lnSpc>
                <a:spcPct val="110000"/>
              </a:lnSpc>
              <a:spcBef>
                <a:spcPts val="600"/>
              </a:spcBef>
              <a:spcAft>
                <a:spcPts val="600"/>
              </a:spcAft>
            </a:pPr>
            <a:endParaRPr lang="en-US" sz="2000" dirty="0">
              <a:solidFill>
                <a:schemeClr val="tx1"/>
              </a:solidFill>
              <a:cs typeface="Times"/>
            </a:endParaRPr>
          </a:p>
        </p:txBody>
      </p:sp>
      <p:sp>
        <p:nvSpPr>
          <p:cNvPr id="4" name="Title 2">
            <a:extLst>
              <a:ext uri="{FF2B5EF4-FFF2-40B4-BE49-F238E27FC236}">
                <a16:creationId xmlns:a16="http://schemas.microsoft.com/office/drawing/2014/main" id="{C8ACBA88-2F0A-18ED-78F7-323A02B2787F}"/>
              </a:ext>
            </a:extLst>
          </p:cNvPr>
          <p:cNvSpPr txBox="1">
            <a:spLocks/>
          </p:cNvSpPr>
          <p:nvPr/>
        </p:nvSpPr>
        <p:spPr>
          <a:xfrm>
            <a:off x="285750" y="400052"/>
            <a:ext cx="8677656" cy="571498"/>
          </a:xfrm>
          <a:prstGeom prst="rect">
            <a:avLst/>
          </a:prstGeom>
        </p:spPr>
        <p:txBody>
          <a:bodyPr vert="horz" lIns="91440" tIns="45720" rIns="91440" bIns="45720" rtlCol="0" anchor="ctr">
            <a:normAutofit fontScale="97500"/>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Next steps</a:t>
            </a:r>
          </a:p>
        </p:txBody>
      </p:sp>
    </p:spTree>
    <p:extLst>
      <p:ext uri="{BB962C8B-B14F-4D97-AF65-F5344CB8AC3E}">
        <p14:creationId xmlns:p14="http://schemas.microsoft.com/office/powerpoint/2010/main" val="36124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17A7A-36A5-5F58-3A71-540CB5CB8DD2}"/>
              </a:ext>
            </a:extLst>
          </p:cNvPr>
          <p:cNvSpPr>
            <a:spLocks noGrp="1"/>
          </p:cNvSpPr>
          <p:nvPr>
            <p:ph type="body" sz="quarter" idx="14"/>
          </p:nvPr>
        </p:nvSpPr>
        <p:spPr/>
        <p:txBody>
          <a:bodyPr/>
          <a:lstStyle/>
          <a:p>
            <a:r>
              <a:rPr lang="en-US" dirty="0"/>
              <a:t>Thank you!</a:t>
            </a:r>
          </a:p>
        </p:txBody>
      </p:sp>
    </p:spTree>
    <p:extLst>
      <p:ext uri="{BB962C8B-B14F-4D97-AF65-F5344CB8AC3E}">
        <p14:creationId xmlns:p14="http://schemas.microsoft.com/office/powerpoint/2010/main" val="17187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D1FCF-D8D6-FBE9-90B1-C2D83E2E9920}"/>
              </a:ext>
            </a:extLst>
          </p:cNvPr>
          <p:cNvSpPr>
            <a:spLocks noGrp="1"/>
          </p:cNvSpPr>
          <p:nvPr>
            <p:ph type="body" sz="quarter" idx="13"/>
          </p:nvPr>
        </p:nvSpPr>
        <p:spPr>
          <a:xfrm>
            <a:off x="294068" y="1123950"/>
            <a:ext cx="8678863" cy="3619498"/>
          </a:xfrm>
        </p:spPr>
        <p:txBody>
          <a:bodyPr>
            <a:normAutofit fontScale="47500" lnSpcReduction="20000"/>
          </a:bodyPr>
          <a:lstStyle/>
          <a:p>
            <a:pPr marL="0" indent="0">
              <a:lnSpc>
                <a:spcPct val="120000"/>
              </a:lnSpc>
              <a:spcBef>
                <a:spcPts val="600"/>
              </a:spcBef>
              <a:spcAft>
                <a:spcPts val="600"/>
              </a:spcAft>
              <a:buNone/>
            </a:pPr>
            <a:r>
              <a:rPr lang="en-US" sz="5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 one of the foremost educational institutions in the world, Cornell is well positioned to heed calls to promote racial, economic, and other forms of equity. A </a:t>
            </a:r>
            <a:r>
              <a:rPr lang="en-US" sz="5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part-time bachelor’s degree program </a:t>
            </a:r>
            <a:r>
              <a:rPr lang="en-US" sz="5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provides a compelling and timely way for Cornell to build on its historical founding as a land-grant institution with an aspirational ethos of educating “any person” in “any study.” </a:t>
            </a:r>
            <a:r>
              <a:rPr lang="en-US" sz="3800" dirty="0">
                <a:solidFill>
                  <a:schemeClr val="accent3"/>
                </a:solidFill>
                <a:latin typeface="Times New Roman" panose="02020603050405020304" pitchFamily="18" charset="0"/>
                <a:cs typeface="Times New Roman" panose="02020603050405020304" pitchFamily="18" charset="0"/>
              </a:rPr>
              <a:t>(From the October 2021 Report to Provost Kotlikoff)</a:t>
            </a:r>
          </a:p>
        </p:txBody>
      </p:sp>
      <p:sp>
        <p:nvSpPr>
          <p:cNvPr id="3" name="Title 2">
            <a:extLst>
              <a:ext uri="{FF2B5EF4-FFF2-40B4-BE49-F238E27FC236}">
                <a16:creationId xmlns:a16="http://schemas.microsoft.com/office/drawing/2014/main" id="{8B197DDC-A0D0-B494-26FC-B8E77BB52489}"/>
              </a:ext>
            </a:extLst>
          </p:cNvPr>
          <p:cNvSpPr>
            <a:spLocks noGrp="1"/>
          </p:cNvSpPr>
          <p:nvPr>
            <p:ph type="title"/>
          </p:nvPr>
        </p:nvSpPr>
        <p:spPr>
          <a:xfrm>
            <a:off x="285750" y="400052"/>
            <a:ext cx="8677656" cy="571498"/>
          </a:xfrm>
        </p:spPr>
        <p:txBody>
          <a:bodyPr>
            <a:normAutofit/>
          </a:bodyPr>
          <a:lstStyle/>
          <a:p>
            <a:r>
              <a:rPr lang="en-US" dirty="0"/>
              <a:t>Part-time, online bachelor’s degree for adult learners</a:t>
            </a:r>
          </a:p>
        </p:txBody>
      </p:sp>
    </p:spTree>
    <p:extLst>
      <p:ext uri="{BB962C8B-B14F-4D97-AF65-F5344CB8AC3E}">
        <p14:creationId xmlns:p14="http://schemas.microsoft.com/office/powerpoint/2010/main" val="27406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C2A0B-711E-FAD3-6816-21CE33EB5C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F8568C-4E0E-F8A8-2CF9-DC4315536873}"/>
              </a:ext>
            </a:extLst>
          </p:cNvPr>
          <p:cNvSpPr>
            <a:spLocks noGrp="1"/>
          </p:cNvSpPr>
          <p:nvPr>
            <p:ph type="body" sz="quarter" idx="13"/>
          </p:nvPr>
        </p:nvSpPr>
        <p:spPr/>
        <p:txBody>
          <a:bodyPr vert="horz" lIns="91440" tIns="45720" rIns="91440" bIns="45720" rtlCol="0" anchor="t">
            <a:normAutofit/>
          </a:bodyPr>
          <a:lstStyle/>
          <a:p>
            <a:pPr marL="0">
              <a:lnSpc>
                <a:spcPct val="120000"/>
              </a:lnSpc>
              <a:spcBef>
                <a:spcPts val="600"/>
              </a:spcBef>
              <a:spcAft>
                <a:spcPts val="600"/>
              </a:spcAft>
            </a:pPr>
            <a:r>
              <a:rPr lang="en-US" sz="2000" dirty="0">
                <a:cs typeface="Times"/>
              </a:rPr>
              <a:t>Associate degree recipients in Cornell’s Prison Education Program (CPEP)</a:t>
            </a:r>
          </a:p>
          <a:p>
            <a:pPr marL="0" indent="-342265">
              <a:lnSpc>
                <a:spcPct val="120000"/>
              </a:lnSpc>
              <a:spcBef>
                <a:spcPts val="600"/>
              </a:spcBef>
              <a:spcAft>
                <a:spcPts val="600"/>
              </a:spcAft>
            </a:pPr>
            <a:r>
              <a:rPr lang="en-US" sz="2000" dirty="0">
                <a:cs typeface="Times"/>
              </a:rPr>
              <a:t>Active-duty military personnel and military veterans</a:t>
            </a:r>
          </a:p>
          <a:p>
            <a:pPr marL="0" indent="-342265">
              <a:lnSpc>
                <a:spcPct val="120000"/>
              </a:lnSpc>
              <a:spcBef>
                <a:spcPts val="600"/>
              </a:spcBef>
              <a:spcAft>
                <a:spcPts val="600"/>
              </a:spcAft>
            </a:pPr>
            <a:r>
              <a:rPr lang="en-US" sz="2000" dirty="0">
                <a:cs typeface="Times"/>
              </a:rPr>
              <a:t>Ambitious community college graduates</a:t>
            </a:r>
          </a:p>
          <a:p>
            <a:pPr marL="0" indent="-342265">
              <a:lnSpc>
                <a:spcPct val="120000"/>
              </a:lnSpc>
              <a:spcBef>
                <a:spcPts val="600"/>
              </a:spcBef>
              <a:spcAft>
                <a:spcPts val="600"/>
              </a:spcAft>
            </a:pPr>
            <a:r>
              <a:rPr lang="en-US" sz="2000" dirty="0">
                <a:cs typeface="Times"/>
              </a:rPr>
              <a:t>Students increasingly choosing private, nonprofit institutions for online degrees</a:t>
            </a:r>
          </a:p>
          <a:p>
            <a:pPr marL="0" indent="0">
              <a:lnSpc>
                <a:spcPct val="120000"/>
              </a:lnSpc>
              <a:spcBef>
                <a:spcPts val="600"/>
              </a:spcBef>
              <a:spcAft>
                <a:spcPts val="600"/>
              </a:spcAft>
              <a:buNone/>
            </a:pPr>
            <a:r>
              <a:rPr 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As #1 university in the US for veterans, #1 Ivy League university for social mobility, Cornell has earned credibility with these audiences</a:t>
            </a:r>
          </a:p>
          <a:p>
            <a:pPr marL="342265" indent="-342265">
              <a:lnSpc>
                <a:spcPct val="120000"/>
              </a:lnSpc>
              <a:spcBef>
                <a:spcPts val="600"/>
              </a:spcBef>
              <a:spcAft>
                <a:spcPts val="600"/>
              </a:spcAft>
            </a:pPr>
            <a:endParaRPr lang="en-US" sz="1800" dirty="0">
              <a:cs typeface="Times"/>
            </a:endParaRPr>
          </a:p>
        </p:txBody>
      </p:sp>
      <p:sp>
        <p:nvSpPr>
          <p:cNvPr id="6" name="Title 2">
            <a:extLst>
              <a:ext uri="{FF2B5EF4-FFF2-40B4-BE49-F238E27FC236}">
                <a16:creationId xmlns:a16="http://schemas.microsoft.com/office/drawing/2014/main" id="{8F85B0EA-5614-4907-EF5B-C4EAEE8BA112}"/>
              </a:ext>
            </a:extLst>
          </p:cNvPr>
          <p:cNvSpPr txBox="1">
            <a:spLocks/>
          </p:cNvSpPr>
          <p:nvPr/>
        </p:nvSpPr>
        <p:spPr>
          <a:xfrm>
            <a:off x="285750" y="400052"/>
            <a:ext cx="8677656" cy="571498"/>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Audiences for online bachelor’s degree </a:t>
            </a:r>
          </a:p>
        </p:txBody>
      </p:sp>
    </p:spTree>
    <p:extLst>
      <p:ext uri="{BB962C8B-B14F-4D97-AF65-F5344CB8AC3E}">
        <p14:creationId xmlns:p14="http://schemas.microsoft.com/office/powerpoint/2010/main" val="11029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E76E82-A68B-4C9C-BCFE-ECFFE0B6FA9C}"/>
              </a:ext>
            </a:extLst>
          </p:cNvPr>
          <p:cNvSpPr>
            <a:spLocks noGrp="1"/>
          </p:cNvSpPr>
          <p:nvPr>
            <p:ph type="body" sz="quarter" idx="13"/>
          </p:nvPr>
        </p:nvSpPr>
        <p:spPr/>
        <p:txBody>
          <a:bodyPr vert="horz" lIns="91440" tIns="45720" rIns="91440" bIns="45720" rtlCol="0" anchor="t">
            <a:normAutofit fontScale="62500" lnSpcReduction="20000"/>
          </a:bodyPr>
          <a:lstStyle/>
          <a:p>
            <a:pPr marL="342265" indent="-342265">
              <a:lnSpc>
                <a:spcPct val="120000"/>
              </a:lnSpc>
              <a:spcBef>
                <a:spcPts val="600"/>
              </a:spcBef>
              <a:spcAft>
                <a:spcPts val="600"/>
              </a:spcAft>
            </a:pPr>
            <a:r>
              <a:rPr lang="en-US" dirty="0">
                <a:cs typeface="Times"/>
              </a:rPr>
              <a:t>Proposal based on October 2021 report presented to Faculty Senate 12/08/21</a:t>
            </a:r>
          </a:p>
          <a:p>
            <a:pPr marL="342265" indent="-342265">
              <a:lnSpc>
                <a:spcPct val="120000"/>
              </a:lnSpc>
              <a:spcBef>
                <a:spcPts val="600"/>
              </a:spcBef>
              <a:spcAft>
                <a:spcPts val="600"/>
              </a:spcAft>
            </a:pPr>
            <a:r>
              <a:rPr lang="en-US" dirty="0">
                <a:cs typeface="Times"/>
              </a:rPr>
              <a:t>Committee reports Dec. 2021-March 2022 (UFC, CAPP, EPC, AFPSF)</a:t>
            </a:r>
            <a:endParaRPr lang="en-US" dirty="0">
              <a:highlight>
                <a:srgbClr val="FFFF00"/>
              </a:highlight>
              <a:cs typeface="Times"/>
            </a:endParaRPr>
          </a:p>
          <a:p>
            <a:pPr marL="342265" indent="-342265">
              <a:lnSpc>
                <a:spcPct val="120000"/>
              </a:lnSpc>
              <a:spcBef>
                <a:spcPts val="600"/>
              </a:spcBef>
              <a:spcAft>
                <a:spcPts val="600"/>
              </a:spcAft>
            </a:pPr>
            <a:r>
              <a:rPr lang="en-US" dirty="0">
                <a:cs typeface="Times"/>
              </a:rPr>
              <a:t>Faculty Forum 3/30/22</a:t>
            </a:r>
          </a:p>
          <a:p>
            <a:pPr marL="342265" indent="-342265">
              <a:lnSpc>
                <a:spcPct val="120000"/>
              </a:lnSpc>
              <a:spcBef>
                <a:spcPts val="600"/>
              </a:spcBef>
              <a:spcAft>
                <a:spcPts val="600"/>
              </a:spcAft>
            </a:pPr>
            <a:r>
              <a:rPr lang="en-US" dirty="0">
                <a:cs typeface="Times"/>
              </a:rPr>
              <a:t>Provost’s responses to Faculty Senate 3/09/2022 and 3/21/22</a:t>
            </a:r>
          </a:p>
          <a:p>
            <a:pPr marL="342265" indent="-342265">
              <a:lnSpc>
                <a:spcPct val="120000"/>
              </a:lnSpc>
              <a:spcBef>
                <a:spcPts val="600"/>
              </a:spcBef>
              <a:spcAft>
                <a:spcPts val="600"/>
              </a:spcAft>
            </a:pPr>
            <a:r>
              <a:rPr lang="en-US" dirty="0">
                <a:cs typeface="Times"/>
              </a:rPr>
              <a:t>Resolution to approve proposed degree in principle passed by Senate May 5-17, 2022 </a:t>
            </a:r>
          </a:p>
          <a:p>
            <a:pPr marL="342265" indent="-342265">
              <a:lnSpc>
                <a:spcPct val="120000"/>
              </a:lnSpc>
              <a:spcBef>
                <a:spcPts val="600"/>
              </a:spcBef>
              <a:spcAft>
                <a:spcPts val="600"/>
              </a:spcAft>
            </a:pPr>
            <a:r>
              <a:rPr lang="en-US" dirty="0">
                <a:cs typeface="Times"/>
              </a:rPr>
              <a:t>Updates to Faculty Senate 2/14/24, 4/10/24, 10/09/24</a:t>
            </a:r>
          </a:p>
          <a:p>
            <a:pPr marL="342265" indent="-342265">
              <a:lnSpc>
                <a:spcPct val="120000"/>
              </a:lnSpc>
              <a:spcBef>
                <a:spcPts val="600"/>
              </a:spcBef>
              <a:spcAft>
                <a:spcPts val="600"/>
              </a:spcAft>
            </a:pPr>
            <a:r>
              <a:rPr lang="en-US" dirty="0">
                <a:cs typeface="Times"/>
              </a:rPr>
              <a:t>Faculty Senate vote 10/10/24 through 10/17/24</a:t>
            </a:r>
          </a:p>
        </p:txBody>
      </p:sp>
      <p:sp>
        <p:nvSpPr>
          <p:cNvPr id="4" name="Title 2">
            <a:extLst>
              <a:ext uri="{FF2B5EF4-FFF2-40B4-BE49-F238E27FC236}">
                <a16:creationId xmlns:a16="http://schemas.microsoft.com/office/drawing/2014/main" id="{7D6733C0-D0FD-9720-1180-D972FCFD2C65}"/>
              </a:ext>
            </a:extLst>
          </p:cNvPr>
          <p:cNvSpPr txBox="1">
            <a:spLocks/>
          </p:cNvSpPr>
          <p:nvPr/>
        </p:nvSpPr>
        <p:spPr>
          <a:xfrm>
            <a:off x="285750" y="400052"/>
            <a:ext cx="8677656" cy="571498"/>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Consideration by Faculty Senate</a:t>
            </a:r>
          </a:p>
        </p:txBody>
      </p:sp>
    </p:spTree>
    <p:extLst>
      <p:ext uri="{BB962C8B-B14F-4D97-AF65-F5344CB8AC3E}">
        <p14:creationId xmlns:p14="http://schemas.microsoft.com/office/powerpoint/2010/main" val="159539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8282F-1844-006E-0E1A-EC8AF9D49C32}"/>
              </a:ext>
            </a:extLst>
          </p:cNvPr>
          <p:cNvSpPr>
            <a:spLocks noGrp="1"/>
          </p:cNvSpPr>
          <p:nvPr>
            <p:ph type="body" sz="quarter" idx="13"/>
          </p:nvPr>
        </p:nvSpPr>
        <p:spPr/>
        <p:txBody>
          <a:bodyPr>
            <a:normAutofit fontScale="92500" lnSpcReduction="20000"/>
          </a:bodyPr>
          <a:lstStyle/>
          <a:p>
            <a:pPr>
              <a:lnSpc>
                <a:spcPct val="110000"/>
              </a:lnSpc>
              <a:spcBef>
                <a:spcPts val="600"/>
              </a:spcBef>
              <a:spcAft>
                <a:spcPts val="600"/>
              </a:spcAft>
            </a:pPr>
            <a:r>
              <a:rPr lang="en-US" sz="2400" dirty="0"/>
              <a:t>Bachelor of Professional Studies degree distinct from residential degrees</a:t>
            </a:r>
          </a:p>
          <a:p>
            <a:pPr>
              <a:lnSpc>
                <a:spcPct val="110000"/>
              </a:lnSpc>
              <a:spcBef>
                <a:spcPts val="600"/>
              </a:spcBef>
              <a:spcAft>
                <a:spcPts val="600"/>
              </a:spcAft>
            </a:pPr>
            <a:r>
              <a:rPr lang="en-US" sz="2400" dirty="0"/>
              <a:t>Initial cohorts of 25 (Fall 2026) + 25 (January 2027)</a:t>
            </a:r>
          </a:p>
          <a:p>
            <a:pPr lvl="1">
              <a:lnSpc>
                <a:spcPct val="110000"/>
              </a:lnSpc>
              <a:spcBef>
                <a:spcPts val="600"/>
              </a:spcBef>
              <a:spcAft>
                <a:spcPts val="600"/>
              </a:spcAft>
            </a:pPr>
            <a:r>
              <a:rPr lang="en-US" sz="2000" dirty="0"/>
              <a:t>Initial cohorts open to applicants who hold Associate’s degrees (including CPEP alums) or are military veterans</a:t>
            </a:r>
          </a:p>
          <a:p>
            <a:pPr>
              <a:lnSpc>
                <a:spcPct val="110000"/>
              </a:lnSpc>
              <a:spcBef>
                <a:spcPts val="600"/>
              </a:spcBef>
              <a:spcAft>
                <a:spcPts val="600"/>
              </a:spcAft>
            </a:pPr>
            <a:r>
              <a:rPr lang="en-US" sz="2400" dirty="0"/>
              <a:t>One initial major: Organizations, Markets, and Society</a:t>
            </a:r>
            <a:endParaRPr lang="en-US" sz="2000" dirty="0"/>
          </a:p>
          <a:p>
            <a:pPr lvl="1">
              <a:lnSpc>
                <a:spcPct val="110000"/>
              </a:lnSpc>
              <a:spcBef>
                <a:spcPts val="600"/>
              </a:spcBef>
              <a:spcAft>
                <a:spcPts val="600"/>
              </a:spcAft>
            </a:pPr>
            <a:r>
              <a:rPr lang="en-US" sz="2000" dirty="0"/>
              <a:t>Drawing on a healthy catalog of existing online course materials </a:t>
            </a:r>
          </a:p>
          <a:p>
            <a:pPr lvl="1">
              <a:lnSpc>
                <a:spcPct val="110000"/>
              </a:lnSpc>
              <a:spcBef>
                <a:spcPts val="600"/>
              </a:spcBef>
              <a:spcAft>
                <a:spcPts val="600"/>
              </a:spcAft>
            </a:pPr>
            <a:r>
              <a:rPr lang="en-US" sz="2000" dirty="0"/>
              <a:t>Responsive to market demand analysis in October 2021 report</a:t>
            </a:r>
          </a:p>
        </p:txBody>
      </p:sp>
      <p:sp>
        <p:nvSpPr>
          <p:cNvPr id="4" name="Title 2">
            <a:extLst>
              <a:ext uri="{FF2B5EF4-FFF2-40B4-BE49-F238E27FC236}">
                <a16:creationId xmlns:a16="http://schemas.microsoft.com/office/drawing/2014/main" id="{B80C6413-8B1F-809B-D5E1-D330FF609DF7}"/>
              </a:ext>
            </a:extLst>
          </p:cNvPr>
          <p:cNvSpPr txBox="1">
            <a:spLocks/>
          </p:cNvSpPr>
          <p:nvPr/>
        </p:nvSpPr>
        <p:spPr>
          <a:xfrm>
            <a:off x="285750" y="400052"/>
            <a:ext cx="8677656" cy="571498"/>
          </a:xfrm>
          <a:prstGeom prst="rect">
            <a:avLst/>
          </a:prstGeom>
        </p:spPr>
        <p:txBody>
          <a:bodyPr vert="horz" lIns="91440" tIns="45720" rIns="91440" bIns="45720" rtlCol="0" anchor="ctr">
            <a:normAutofit fontScale="85000" lnSpcReduction="10000"/>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Design changes responding to Spring 2024 faculty feedback</a:t>
            </a:r>
          </a:p>
        </p:txBody>
      </p:sp>
    </p:spTree>
    <p:extLst>
      <p:ext uri="{BB962C8B-B14F-4D97-AF65-F5344CB8AC3E}">
        <p14:creationId xmlns:p14="http://schemas.microsoft.com/office/powerpoint/2010/main" val="36538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829B-57F7-02DA-62FF-77DAE022E3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939112-B3F4-8362-4491-C94E810671C7}"/>
              </a:ext>
            </a:extLst>
          </p:cNvPr>
          <p:cNvSpPr>
            <a:spLocks noGrp="1"/>
          </p:cNvSpPr>
          <p:nvPr>
            <p:ph type="body" sz="quarter" idx="13"/>
          </p:nvPr>
        </p:nvSpPr>
        <p:spPr>
          <a:xfrm>
            <a:off x="294068" y="1123950"/>
            <a:ext cx="8678863" cy="3619498"/>
          </a:xfrm>
        </p:spPr>
        <p:txBody>
          <a:bodyPr>
            <a:noAutofit/>
          </a:bodyPr>
          <a:lstStyle/>
          <a:p>
            <a:pPr marL="0" indent="0">
              <a:lnSpc>
                <a:spcPct val="120000"/>
              </a:lnSpc>
              <a:spcBef>
                <a:spcPts val="600"/>
              </a:spcBef>
              <a:spcAft>
                <a:spcPts val="6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latin typeface="Times New Roman" panose="02020603050405020304" pitchFamily="18" charset="0"/>
                <a:ea typeface="Calibri" panose="020F0502020204030204" pitchFamily="34" charset="0"/>
                <a:cs typeface="Times New Roman" panose="02020603050405020304" pitchFamily="18" charset="0"/>
              </a:rPr>
              <a:t>proposed degree’s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curriculum and online instruction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2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Will include courses from most of Cornell’s colleges</a:t>
            </a:r>
          </a:p>
          <a:p>
            <a:pPr>
              <a:lnSpc>
                <a:spcPct val="12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Will actively draw upon the lived diversity and geographical dispersion of the students as well as Cornell’s interdisciplinary breadth</a:t>
            </a:r>
          </a:p>
          <a:p>
            <a:pPr>
              <a:lnSpc>
                <a:spcPct val="12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Will be enhanced by </a:t>
            </a:r>
            <a:r>
              <a:rPr lang="en-US" sz="1800" dirty="0">
                <a:latin typeface="Times New Roman" panose="02020603050405020304" pitchFamily="18" charset="0"/>
                <a:ea typeface="Calibri" panose="020F0502020204030204" pitchFamily="34" charset="0"/>
                <a:cs typeface="Times New Roman" panose="02020603050405020304" pitchFamily="18" charset="0"/>
              </a:rPr>
              <a:t>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ommunity-based work and projects: students will apply what they learn to where they are living and working and learn from others in the program who are living and working in different environments</a:t>
            </a:r>
          </a:p>
        </p:txBody>
      </p:sp>
      <p:sp>
        <p:nvSpPr>
          <p:cNvPr id="3" name="Title 2">
            <a:extLst>
              <a:ext uri="{FF2B5EF4-FFF2-40B4-BE49-F238E27FC236}">
                <a16:creationId xmlns:a16="http://schemas.microsoft.com/office/drawing/2014/main" id="{CEF32597-AB12-9639-E869-75C73C233F7A}"/>
              </a:ext>
            </a:extLst>
          </p:cNvPr>
          <p:cNvSpPr>
            <a:spLocks noGrp="1"/>
          </p:cNvSpPr>
          <p:nvPr>
            <p:ph type="title"/>
          </p:nvPr>
        </p:nvSpPr>
        <p:spPr>
          <a:xfrm>
            <a:off x="285750" y="400052"/>
            <a:ext cx="8677656" cy="571498"/>
          </a:xfrm>
        </p:spPr>
        <p:txBody>
          <a:bodyPr>
            <a:normAutofit/>
          </a:bodyPr>
          <a:lstStyle/>
          <a:p>
            <a:r>
              <a:rPr lang="en-US" dirty="0"/>
              <a:t>Organizations, Markets, and Society</a:t>
            </a:r>
          </a:p>
        </p:txBody>
      </p:sp>
    </p:spTree>
    <p:extLst>
      <p:ext uri="{BB962C8B-B14F-4D97-AF65-F5344CB8AC3E}">
        <p14:creationId xmlns:p14="http://schemas.microsoft.com/office/powerpoint/2010/main" val="385832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9150F-C608-2209-D88B-3117087CF7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909D4A-F787-B8C4-2A56-A9EAED58B9F0}"/>
              </a:ext>
            </a:extLst>
          </p:cNvPr>
          <p:cNvSpPr>
            <a:spLocks noGrp="1"/>
          </p:cNvSpPr>
          <p:nvPr>
            <p:ph type="title"/>
          </p:nvPr>
        </p:nvSpPr>
        <p:spPr>
          <a:xfrm>
            <a:off x="287899" y="461820"/>
            <a:ext cx="6554707" cy="646331"/>
          </a:xfrm>
        </p:spPr>
        <p:txBody>
          <a:bodyPr anchor="ctr">
            <a:normAutofit/>
          </a:bodyPr>
          <a:lstStyle/>
          <a:p>
            <a:r>
              <a:rPr lang="en-US" dirty="0"/>
              <a:t>Organizations, Markets, and Society</a:t>
            </a:r>
          </a:p>
        </p:txBody>
      </p:sp>
      <p:sp>
        <p:nvSpPr>
          <p:cNvPr id="2" name="Text Placeholder 1">
            <a:extLst>
              <a:ext uri="{FF2B5EF4-FFF2-40B4-BE49-F238E27FC236}">
                <a16:creationId xmlns:a16="http://schemas.microsoft.com/office/drawing/2014/main" id="{95ADC3B4-7529-47BD-4177-223796A1C484}"/>
              </a:ext>
            </a:extLst>
          </p:cNvPr>
          <p:cNvSpPr>
            <a:spLocks noGrp="1"/>
          </p:cNvSpPr>
          <p:nvPr>
            <p:ph type="body" sz="quarter" idx="14"/>
          </p:nvPr>
        </p:nvSpPr>
        <p:spPr>
          <a:xfrm>
            <a:off x="289405" y="1142999"/>
            <a:ext cx="8534400" cy="3538681"/>
          </a:xfrm>
        </p:spPr>
        <p:txBody>
          <a:bodyPr numCol="1">
            <a:normAutofit lnSpcReduction="10000"/>
          </a:bodyPr>
          <a:lstStyle/>
          <a:p>
            <a:pPr marL="0" indent="0">
              <a:spcBef>
                <a:spcPts val="1200"/>
              </a:spcBef>
              <a:spcAft>
                <a:spcPts val="600"/>
              </a:spcAft>
              <a:buNone/>
            </a:pPr>
            <a:r>
              <a:rPr lang="en-US" sz="2000" b="1" dirty="0">
                <a:effectLst/>
              </a:rPr>
              <a:t>Core courses</a:t>
            </a:r>
            <a:r>
              <a:rPr lang="en-US" sz="2000" dirty="0">
                <a:effectLst/>
              </a:rPr>
              <a:t>: </a:t>
            </a:r>
            <a:r>
              <a:rPr lang="en-US" sz="2000" dirty="0"/>
              <a:t>B</a:t>
            </a:r>
            <a:r>
              <a:rPr lang="en-US" sz="2000" dirty="0">
                <a:effectLst/>
              </a:rPr>
              <a:t>usiness, statistics, economics, data analytics and dat</a:t>
            </a:r>
            <a:r>
              <a:rPr lang="en-US" sz="2000" dirty="0"/>
              <a:t>a-driven decision-making and policy analysis, project management, innovation and entrepreneurship, organizational and HR fundamentals, writing and communication, information literacy, intergroup dialogue, project-based, community-based capstones</a:t>
            </a:r>
            <a:endParaRPr lang="en-US" sz="2000" dirty="0">
              <a:effectLst/>
            </a:endParaRPr>
          </a:p>
          <a:p>
            <a:pPr marL="0" indent="0">
              <a:spcBef>
                <a:spcPts val="1200"/>
              </a:spcBef>
              <a:spcAft>
                <a:spcPts val="600"/>
              </a:spcAft>
              <a:buNone/>
            </a:pPr>
            <a:r>
              <a:rPr lang="en-US" sz="2000" b="1" dirty="0"/>
              <a:t>Distribution requirements and electives</a:t>
            </a:r>
            <a:r>
              <a:rPr lang="en-US" sz="2000" dirty="0"/>
              <a:t>: SUNY transfer-friendly requirements in natural sciences, humanities, social and behavioral sciences, mathematical and quantitative reasoning, world history and global perspective, diversity, equity and inclusion. Offerings highlight Cornell’s distinction and existing or in-development online catalog in environmental issues (e.g., EAS 1101 Climate and Energy: A 21</a:t>
            </a:r>
            <a:r>
              <a:rPr lang="en-US" sz="2000" baseline="30000" dirty="0"/>
              <a:t>st</a:t>
            </a:r>
            <a:r>
              <a:rPr lang="en-US" sz="2000" dirty="0"/>
              <a:t> Century Earth Science Perspective)</a:t>
            </a:r>
          </a:p>
          <a:p>
            <a:pPr marL="0" indent="0">
              <a:lnSpc>
                <a:spcPct val="90000"/>
              </a:lnSpc>
              <a:spcBef>
                <a:spcPts val="600"/>
              </a:spcBef>
              <a:spcAft>
                <a:spcPts val="600"/>
              </a:spcAft>
              <a:buNone/>
            </a:pPr>
            <a:endParaRPr lang="en-US" sz="1500" dirty="0">
              <a:effectLst/>
            </a:endParaRPr>
          </a:p>
        </p:txBody>
      </p:sp>
    </p:spTree>
    <p:extLst>
      <p:ext uri="{BB962C8B-B14F-4D97-AF65-F5344CB8AC3E}">
        <p14:creationId xmlns:p14="http://schemas.microsoft.com/office/powerpoint/2010/main" val="38719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BB8B1-74D0-E8F4-ADB8-D52473DC7202}"/>
              </a:ext>
            </a:extLst>
          </p:cNvPr>
          <p:cNvSpPr>
            <a:spLocks noGrp="1"/>
          </p:cNvSpPr>
          <p:nvPr>
            <p:ph type="body" sz="quarter" idx="13"/>
          </p:nvPr>
        </p:nvSpPr>
        <p:spPr>
          <a:xfrm>
            <a:off x="285753" y="1314452"/>
            <a:ext cx="8096247" cy="3162298"/>
          </a:xfrm>
        </p:spPr>
        <p:txBody>
          <a:bodyPr vert="horz" lIns="91440" tIns="45720" rIns="91440" bIns="45720" rtlCol="0" anchor="t">
            <a:normAutofit fontScale="85000" lnSpcReduction="20000"/>
          </a:bodyPr>
          <a:lstStyle/>
          <a:p>
            <a:pPr marL="342265" indent="-342265">
              <a:lnSpc>
                <a:spcPct val="110000"/>
              </a:lnSpc>
              <a:spcBef>
                <a:spcPts val="600"/>
              </a:spcBef>
              <a:spcAft>
                <a:spcPts val="600"/>
              </a:spcAft>
            </a:pPr>
            <a:r>
              <a:rPr lang="en-US" sz="2400" dirty="0">
                <a:cs typeface="Times"/>
              </a:rPr>
              <a:t>Degree design benchmarked against peers in October 2021 report</a:t>
            </a:r>
          </a:p>
          <a:p>
            <a:pPr marL="342265" indent="-342265">
              <a:lnSpc>
                <a:spcPct val="110000"/>
              </a:lnSpc>
              <a:spcBef>
                <a:spcPts val="600"/>
              </a:spcBef>
              <a:spcAft>
                <a:spcPts val="600"/>
              </a:spcAft>
            </a:pPr>
            <a:r>
              <a:rPr lang="en-US" sz="2400" dirty="0">
                <a:cs typeface="Times"/>
              </a:rPr>
              <a:t>Degree format responds to growing preference of adult learners for asynchronous online programs with synchronous elements </a:t>
            </a:r>
          </a:p>
          <a:p>
            <a:pPr marL="742306" lvl="1" indent="-342265">
              <a:lnSpc>
                <a:spcPct val="110000"/>
              </a:lnSpc>
              <a:spcBef>
                <a:spcPts val="600"/>
              </a:spcBef>
              <a:spcAft>
                <a:spcPts val="600"/>
              </a:spcAft>
            </a:pPr>
            <a:r>
              <a:rPr lang="en-US" sz="1900" dirty="0">
                <a:cs typeface="Times"/>
              </a:rPr>
              <a:t>Penn, Georgetown recently moved their PT bachelor’s degrees wholly online</a:t>
            </a:r>
          </a:p>
          <a:p>
            <a:pPr marL="742306" lvl="1" indent="-342265">
              <a:lnSpc>
                <a:spcPct val="110000"/>
              </a:lnSpc>
              <a:spcBef>
                <a:spcPts val="600"/>
              </a:spcBef>
              <a:spcAft>
                <a:spcPts val="600"/>
              </a:spcAft>
            </a:pPr>
            <a:r>
              <a:rPr lang="en-US" sz="1900" dirty="0">
                <a:cs typeface="Times"/>
              </a:rPr>
              <a:t>83% of prospective online students in a recent survey prefer asynchronous online programs with no requirement for in-person, campus-based instruction</a:t>
            </a:r>
          </a:p>
          <a:p>
            <a:pPr marL="742306" lvl="1" indent="-342265">
              <a:lnSpc>
                <a:spcPct val="110000"/>
              </a:lnSpc>
              <a:spcBef>
                <a:spcPts val="600"/>
              </a:spcBef>
              <a:spcAft>
                <a:spcPts val="600"/>
              </a:spcAft>
            </a:pPr>
            <a:r>
              <a:rPr lang="en-US" sz="1900" i="1" dirty="0">
                <a:cs typeface="Times"/>
              </a:rPr>
              <a:t>and </a:t>
            </a:r>
            <a:r>
              <a:rPr lang="en-US" sz="1900" dirty="0">
                <a:cs typeface="Times"/>
              </a:rPr>
              <a:t>74% of prospective students want synchronous elements as well: discussion, live Q &amp; A with faculty, community-building with peers, professional networking</a:t>
            </a:r>
          </a:p>
          <a:p>
            <a:pPr marL="342265" indent="-342265">
              <a:lnSpc>
                <a:spcPct val="110000"/>
              </a:lnSpc>
              <a:spcBef>
                <a:spcPts val="600"/>
              </a:spcBef>
              <a:spcAft>
                <a:spcPts val="600"/>
              </a:spcAft>
            </a:pPr>
            <a:r>
              <a:rPr lang="en-US" sz="2400" dirty="0">
                <a:cs typeface="Times"/>
              </a:rPr>
              <a:t>Leveraging best-in-class internal resources with </a:t>
            </a:r>
            <a:r>
              <a:rPr lang="en-US" sz="2400" dirty="0" err="1">
                <a:cs typeface="Times"/>
              </a:rPr>
              <a:t>eCornell</a:t>
            </a:r>
            <a:r>
              <a:rPr lang="en-US" sz="2400" dirty="0">
                <a:cs typeface="Times"/>
              </a:rPr>
              <a:t> </a:t>
            </a:r>
          </a:p>
          <a:p>
            <a:pPr marL="0" indent="0">
              <a:spcBef>
                <a:spcPts val="600"/>
              </a:spcBef>
              <a:spcAft>
                <a:spcPts val="600"/>
              </a:spcAft>
              <a:buNone/>
            </a:pPr>
            <a:endParaRPr lang="en-US" sz="2400" dirty="0">
              <a:cs typeface="Times"/>
            </a:endParaRPr>
          </a:p>
        </p:txBody>
      </p:sp>
      <p:sp>
        <p:nvSpPr>
          <p:cNvPr id="3" name="Title 2">
            <a:extLst>
              <a:ext uri="{FF2B5EF4-FFF2-40B4-BE49-F238E27FC236}">
                <a16:creationId xmlns:a16="http://schemas.microsoft.com/office/drawing/2014/main" id="{E85BFDE6-80C0-BF81-06E5-742995A97292}"/>
              </a:ext>
            </a:extLst>
          </p:cNvPr>
          <p:cNvSpPr>
            <a:spLocks noGrp="1"/>
          </p:cNvSpPr>
          <p:nvPr>
            <p:ph type="title"/>
          </p:nvPr>
        </p:nvSpPr>
        <p:spPr>
          <a:xfrm>
            <a:off x="285750" y="438150"/>
            <a:ext cx="8677656" cy="609600"/>
          </a:xfrm>
        </p:spPr>
        <p:txBody>
          <a:bodyPr>
            <a:normAutofit/>
          </a:bodyPr>
          <a:lstStyle/>
          <a:p>
            <a:r>
              <a:rPr lang="en-US" dirty="0">
                <a:cs typeface="Helvetica"/>
              </a:rPr>
              <a:t>Planning for financial sustainability</a:t>
            </a:r>
            <a:endParaRPr lang="en-US" dirty="0"/>
          </a:p>
        </p:txBody>
      </p:sp>
    </p:spTree>
    <p:extLst>
      <p:ext uri="{BB962C8B-B14F-4D97-AF65-F5344CB8AC3E}">
        <p14:creationId xmlns:p14="http://schemas.microsoft.com/office/powerpoint/2010/main" val="21259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2BD1E-F281-E122-0FAC-45FEF62C6D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7FB6DD-5079-8442-96B5-BA309C729CDD}"/>
              </a:ext>
            </a:extLst>
          </p:cNvPr>
          <p:cNvSpPr>
            <a:spLocks noGrp="1"/>
          </p:cNvSpPr>
          <p:nvPr>
            <p:ph type="body" sz="quarter" idx="13"/>
          </p:nvPr>
        </p:nvSpPr>
        <p:spPr/>
        <p:txBody>
          <a:bodyPr vert="horz" lIns="91440" tIns="45720" rIns="91440" bIns="45720" rtlCol="0" anchor="t">
            <a:normAutofit/>
          </a:bodyPr>
          <a:lstStyle/>
          <a:p>
            <a:pPr marL="0" indent="0">
              <a:spcBef>
                <a:spcPts val="1200"/>
              </a:spcBef>
              <a:buNone/>
            </a:pPr>
            <a:r>
              <a:rPr lang="en-US" sz="2400" dirty="0">
                <a:cs typeface="Times"/>
              </a:rPr>
              <a:t>Modeling $925 per semester hour with 35% need-based financial aid</a:t>
            </a:r>
            <a:endParaRPr lang="en-US" sz="2400" dirty="0"/>
          </a:p>
          <a:p>
            <a:pPr>
              <a:spcBef>
                <a:spcPts val="1200"/>
              </a:spcBef>
            </a:pPr>
            <a:r>
              <a:rPr lang="en-US" sz="2000" i="1" dirty="0">
                <a:cs typeface="Times"/>
              </a:rPr>
              <a:t>Average</a:t>
            </a:r>
            <a:r>
              <a:rPr lang="en-US" sz="2000" dirty="0">
                <a:cs typeface="Times"/>
              </a:rPr>
              <a:t> tuition per semester hour </a:t>
            </a:r>
            <a:r>
              <a:rPr lang="en-US" sz="2000" i="1" dirty="0">
                <a:cs typeface="Times"/>
              </a:rPr>
              <a:t>after SCE-funded financial aid</a:t>
            </a:r>
            <a:r>
              <a:rPr lang="en-US" sz="2000" dirty="0">
                <a:cs typeface="Times"/>
              </a:rPr>
              <a:t> just over $600 / semester hour</a:t>
            </a:r>
          </a:p>
          <a:p>
            <a:pPr>
              <a:spcBef>
                <a:spcPts val="1200"/>
              </a:spcBef>
            </a:pPr>
            <a:r>
              <a:rPr lang="en-US" sz="2000" dirty="0">
                <a:cs typeface="Times"/>
              </a:rPr>
              <a:t>Harvard, Penn at $530-$625 per semester hour (sticker price), Northwestern (which awards the B.S.) just over $700</a:t>
            </a:r>
          </a:p>
          <a:p>
            <a:pPr>
              <a:spcBef>
                <a:spcPts val="1200"/>
              </a:spcBef>
            </a:pPr>
            <a:r>
              <a:rPr lang="en-US" sz="2000" dirty="0">
                <a:cs typeface="Times"/>
              </a:rPr>
              <a:t>Average tuition (sticker price) in US for online bachelor’s: $516 /semester hour</a:t>
            </a:r>
          </a:p>
        </p:txBody>
      </p:sp>
      <p:sp>
        <p:nvSpPr>
          <p:cNvPr id="6" name="Title 2">
            <a:extLst>
              <a:ext uri="{FF2B5EF4-FFF2-40B4-BE49-F238E27FC236}">
                <a16:creationId xmlns:a16="http://schemas.microsoft.com/office/drawing/2014/main" id="{E30E8737-652F-1799-4F22-D8D7226E755B}"/>
              </a:ext>
            </a:extLst>
          </p:cNvPr>
          <p:cNvSpPr txBox="1">
            <a:spLocks/>
          </p:cNvSpPr>
          <p:nvPr/>
        </p:nvSpPr>
        <p:spPr>
          <a:xfrm>
            <a:off x="285750" y="400052"/>
            <a:ext cx="8677656" cy="571498"/>
          </a:xfrm>
          <a:prstGeom prst="rect">
            <a:avLst/>
          </a:prstGeom>
        </p:spPr>
        <p:txBody>
          <a:bodyPr vert="horz" lIns="91440" tIns="45720" rIns="91440" bIns="45720" rtlCol="0" anchor="ctr">
            <a:normAutofit/>
          </a:bodyPr>
          <a:lstStyle>
            <a:lvl1pPr algn="l" defTabSz="914377" rtl="0" eaLnBrk="1" latinLnBrk="0" hangingPunct="1">
              <a:spcBef>
                <a:spcPct val="0"/>
              </a:spcBef>
              <a:buNone/>
              <a:defRPr sz="2800" kern="1200">
                <a:solidFill>
                  <a:schemeClr val="accent3"/>
                </a:solidFill>
                <a:latin typeface="+mj-lt"/>
                <a:ea typeface="+mj-ea"/>
                <a:cs typeface="+mj-cs"/>
              </a:defRPr>
            </a:lvl1pPr>
          </a:lstStyle>
          <a:p>
            <a:r>
              <a:rPr lang="en-US" dirty="0"/>
              <a:t>Proposed tuition in new degree</a:t>
            </a:r>
          </a:p>
        </p:txBody>
      </p:sp>
    </p:spTree>
    <p:extLst>
      <p:ext uri="{BB962C8B-B14F-4D97-AF65-F5344CB8AC3E}">
        <p14:creationId xmlns:p14="http://schemas.microsoft.com/office/powerpoint/2010/main" val="428875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nell-ppt-template-seasonal-Fall_2021A" id="{7A033860-1FDA-364D-8A15-9C65A5C9254A}" vid="{61E135B2-DD65-1242-ADD1-0CCF946B87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C15F26AD30364BA8EBE2BCA33D4F96" ma:contentTypeVersion="9" ma:contentTypeDescription="Create a new document." ma:contentTypeScope="" ma:versionID="58d51df1babc724e46142a385193f868">
  <xsd:schema xmlns:xsd="http://www.w3.org/2001/XMLSchema" xmlns:xs="http://www.w3.org/2001/XMLSchema" xmlns:p="http://schemas.microsoft.com/office/2006/metadata/properties" xmlns:ns3="dd32ee60-6b18-4f2a-9ea9-abf33dc9ce39" xmlns:ns4="5b80224d-9ce7-4809-ac5b-d2a8d8e377fb" targetNamespace="http://schemas.microsoft.com/office/2006/metadata/properties" ma:root="true" ma:fieldsID="4518191ee0469721762713829c60fe48" ns3:_="" ns4:_="">
    <xsd:import namespace="dd32ee60-6b18-4f2a-9ea9-abf33dc9ce39"/>
    <xsd:import namespace="5b80224d-9ce7-4809-ac5b-d2a8d8e377f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2ee60-6b18-4f2a-9ea9-abf33dc9ce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0224d-9ce7-4809-ac5b-d2a8d8e377f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d32ee60-6b18-4f2a-9ea9-abf33dc9ce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908F58-C100-467A-B173-9C2D43D38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2ee60-6b18-4f2a-9ea9-abf33dc9ce39"/>
    <ds:schemaRef ds:uri="5b80224d-9ce7-4809-ac5b-d2a8d8e37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dd32ee60-6b18-4f2a-9ea9-abf33dc9ce39"/>
    <ds:schemaRef ds:uri="http://purl.org/dc/elements/1.1/"/>
    <ds:schemaRef ds:uri="5b80224d-9ce7-4809-ac5b-d2a8d8e377fb"/>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49967C65-F921-4218-8CF8-E2531C21F7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4472</TotalTime>
  <Words>1795</Words>
  <Application>Microsoft Macintosh PowerPoint</Application>
  <PresentationFormat>On-screen Show (16:9)</PresentationFormat>
  <Paragraphs>136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Helvetica</vt:lpstr>
      <vt:lpstr>Times</vt:lpstr>
      <vt:lpstr>Times New Roman</vt:lpstr>
      <vt:lpstr>Office Theme</vt:lpstr>
      <vt:lpstr>Proposed part-time, online bachelor’s degree in SCE  </vt:lpstr>
      <vt:lpstr>Part-time, online bachelor’s degree for adult learners</vt:lpstr>
      <vt:lpstr>PowerPoint Presentation</vt:lpstr>
      <vt:lpstr>PowerPoint Presentation</vt:lpstr>
      <vt:lpstr>PowerPoint Presentation</vt:lpstr>
      <vt:lpstr>Organizations, Markets, and Society</vt:lpstr>
      <vt:lpstr>Organizations, Markets, and Society</vt:lpstr>
      <vt:lpstr>Planning for financial sustainability</vt:lpstr>
      <vt:lpstr>PowerPoint Presentation</vt:lpstr>
      <vt:lpstr>External sources of financial support for students in BPS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D. Howard</dc:creator>
  <cp:lastModifiedBy>Judith Ann Appleton</cp:lastModifiedBy>
  <cp:revision>885</cp:revision>
  <cp:lastPrinted>2024-10-14T12:01:40Z</cp:lastPrinted>
  <dcterms:created xsi:type="dcterms:W3CDTF">2022-08-29T18:08:16Z</dcterms:created>
  <dcterms:modified xsi:type="dcterms:W3CDTF">2024-12-03T18:05:02Z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0x010100CAC15F26AD30364BA8EBE2BCA33D4F96</vt:lpwstr>
  </property>
</Properties>
</file>